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2"/>
  </p:notesMasterIdLst>
  <p:sldIdLst>
    <p:sldId id="275" r:id="rId2"/>
    <p:sldId id="257" r:id="rId3"/>
    <p:sldId id="270" r:id="rId4"/>
    <p:sldId id="259" r:id="rId5"/>
    <p:sldId id="278" r:id="rId6"/>
    <p:sldId id="279" r:id="rId7"/>
    <p:sldId id="265" r:id="rId8"/>
    <p:sldId id="260" r:id="rId9"/>
    <p:sldId id="266" r:id="rId10"/>
    <p:sldId id="263" r:id="rId11"/>
    <p:sldId id="267" r:id="rId12"/>
    <p:sldId id="281" r:id="rId13"/>
    <p:sldId id="282" r:id="rId14"/>
    <p:sldId id="268" r:id="rId15"/>
    <p:sldId id="269" r:id="rId16"/>
    <p:sldId id="272" r:id="rId17"/>
    <p:sldId id="271" r:id="rId18"/>
    <p:sldId id="273" r:id="rId19"/>
    <p:sldId id="274" r:id="rId20"/>
    <p:sldId id="280" r:id="rId21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5"/>
    <a:srgbClr val="F58221"/>
    <a:srgbClr val="58595B"/>
    <a:srgbClr val="D1D1D2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82759-A5AB-48F9-85D7-5C9CA39EA3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564C56-C473-435A-8185-ABB803264905}">
      <dgm:prSet phldrT="[Texte]" custT="1"/>
      <dgm:spPr/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1. Identifier les principaux enjeux de la RSE dans l’habitat social</a:t>
          </a:r>
        </a:p>
      </dgm:t>
    </dgm:pt>
    <dgm:pt modelId="{CB9DD8C3-5912-4C7D-BE1E-75FC3BD01711}" type="parTrans" cxnId="{52CF513E-4772-4FC3-B971-AC81443683DA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F0958-39C4-4D15-B9F5-6AE6C2D9485C}" type="sibTrans" cxnId="{52CF513E-4772-4FC3-B971-AC81443683DA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8A889-13AC-4A39-A5C0-A6C5AB5FC32E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2. Définir une stratégie RSE pour son organisme</a:t>
          </a:r>
        </a:p>
      </dgm:t>
    </dgm:pt>
    <dgm:pt modelId="{C1D8C126-7988-4443-B3A8-939AA0584E8A}" type="parTrans" cxnId="{300C70AD-5F04-4312-96F8-40F180EFEFA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F4E51-96FF-436A-9B63-5CB4FE620C56}" type="sibTrans" cxnId="{300C70AD-5F04-4312-96F8-40F180EFEFA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86DBB-64E8-4C99-999A-70EF9BD3FCC0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3. Acquérir les fondamentaux de la gestion de projets en lien avec la démarche RSE</a:t>
          </a:r>
        </a:p>
      </dgm:t>
    </dgm:pt>
    <dgm:pt modelId="{F7EA98A3-92EB-4558-A02C-C00581492E34}" type="parTrans" cxnId="{16F9E0E4-800C-4F88-AB6F-38C5000D8204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71C35-4331-4D88-B58D-F7D1C8F64011}" type="sibTrans" cxnId="{16F9E0E4-800C-4F88-AB6F-38C5000D8204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616F3-AFC2-46C4-A0A8-34D0C9398F05}">
      <dgm:prSet phldrT="[Texte]" custT="1"/>
      <dgm:spPr/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4. Être en capacité de mobiliser les équipes dans la démarche RSE et accompagner le changement</a:t>
          </a:r>
        </a:p>
      </dgm:t>
    </dgm:pt>
    <dgm:pt modelId="{FE58FABB-EE2D-470F-A6AC-94BFEB5BAFB1}" type="parTrans" cxnId="{3823C214-1D95-45A3-8A8D-8B85340A647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5156D-8E70-4274-A02D-9180FC9CE308}" type="sibTrans" cxnId="{3823C214-1D95-45A3-8A8D-8B85340A647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9AD82-8852-4752-A816-0C57E0302C1B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5. Animer le dialogue avec ses parties prenantes externes dans le cadre de la RSE</a:t>
          </a:r>
        </a:p>
      </dgm:t>
    </dgm:pt>
    <dgm:pt modelId="{8BEC45F8-99A5-4CEB-B6A0-329433B42736}" type="parTrans" cxnId="{E9BC3D4A-412F-468E-ADCA-DD1714151C8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9CB79-2103-44FC-AA4F-A26B555C1E31}" type="sibTrans" cxnId="{E9BC3D4A-412F-468E-ADCA-DD1714151C8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F62FC-03E9-452C-B0AD-A0A232858842}">
      <dgm:prSet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6. Être en capacité d’évaluer sa démarche RSE</a:t>
          </a:r>
        </a:p>
      </dgm:t>
    </dgm:pt>
    <dgm:pt modelId="{907CAE5C-4643-44FF-9421-66DA21641206}" type="parTrans" cxnId="{709F2048-82C5-4BF2-98DE-E47F629C730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3FBE6-00A4-4A04-93FA-4BBBD7DBE995}" type="sibTrans" cxnId="{709F2048-82C5-4BF2-98DE-E47F629C730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EBAB8C-5C6B-4851-854A-1D5D1226B52E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7. Mettre en place une veille efficace pour innover dans sa démarche et les projets mis en </a:t>
          </a:r>
          <a:r>
            <a:rPr lang="fr-FR" sz="1500" dirty="0" err="1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oeuvre</a:t>
          </a:r>
          <a:endParaRPr lang="fr-FR" sz="1500" strike="sngStrike" baseline="0" dirty="0">
            <a:solidFill>
              <a:srgbClr val="FF0000"/>
            </a:solidFill>
            <a:latin typeface="Arial" panose="020B0604020202020204" pitchFamily="34" charset="0"/>
            <a:ea typeface="Jost" pitchFamily="2" charset="0"/>
            <a:cs typeface="Arial" panose="020B0604020202020204" pitchFamily="34" charset="0"/>
          </a:endParaRPr>
        </a:p>
      </dgm:t>
    </dgm:pt>
    <dgm:pt modelId="{1FBFDB2A-C872-4914-BBCE-D261F97A95E2}" type="parTrans" cxnId="{8037E06D-4376-4CA8-8F08-BD9586897EDB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A6B42-A885-44D1-8378-7272D33D1D12}" type="sibTrans" cxnId="{8037E06D-4376-4CA8-8F08-BD9586897EDB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AC81C-EBC5-4270-8517-69B7E30BC3D1}" type="pres">
      <dgm:prSet presAssocID="{04582759-A5AB-48F9-85D7-5C9CA39EA306}" presName="diagram" presStyleCnt="0">
        <dgm:presLayoutVars>
          <dgm:dir/>
          <dgm:resizeHandles val="exact"/>
        </dgm:presLayoutVars>
      </dgm:prSet>
      <dgm:spPr/>
    </dgm:pt>
    <dgm:pt modelId="{4CA0CBD4-C620-441F-9213-34924A858A74}" type="pres">
      <dgm:prSet presAssocID="{96564C56-C473-435A-8185-ABB803264905}" presName="node" presStyleLbl="node1" presStyleIdx="0" presStyleCnt="7">
        <dgm:presLayoutVars>
          <dgm:bulletEnabled val="1"/>
        </dgm:presLayoutVars>
      </dgm:prSet>
      <dgm:spPr/>
    </dgm:pt>
    <dgm:pt modelId="{592A8DEB-113F-4F5A-9A77-47452CA49E04}" type="pres">
      <dgm:prSet presAssocID="{F8AF0958-39C4-4D15-B9F5-6AE6C2D9485C}" presName="sibTrans" presStyleCnt="0"/>
      <dgm:spPr/>
    </dgm:pt>
    <dgm:pt modelId="{DDC6A424-E76C-481A-9A04-F521797297EF}" type="pres">
      <dgm:prSet presAssocID="{2A18A889-13AC-4A39-A5C0-A6C5AB5FC32E}" presName="node" presStyleLbl="node1" presStyleIdx="1" presStyleCnt="7">
        <dgm:presLayoutVars>
          <dgm:bulletEnabled val="1"/>
        </dgm:presLayoutVars>
      </dgm:prSet>
      <dgm:spPr/>
    </dgm:pt>
    <dgm:pt modelId="{BC204861-558F-432F-AD0A-0E6C8B6BC69D}" type="pres">
      <dgm:prSet presAssocID="{ECFF4E51-96FF-436A-9B63-5CB4FE620C56}" presName="sibTrans" presStyleCnt="0"/>
      <dgm:spPr/>
    </dgm:pt>
    <dgm:pt modelId="{B71705D4-ABCE-47D8-9845-82B3900B2056}" type="pres">
      <dgm:prSet presAssocID="{45886DBB-64E8-4C99-999A-70EF9BD3FCC0}" presName="node" presStyleLbl="node1" presStyleIdx="2" presStyleCnt="7">
        <dgm:presLayoutVars>
          <dgm:bulletEnabled val="1"/>
        </dgm:presLayoutVars>
      </dgm:prSet>
      <dgm:spPr/>
    </dgm:pt>
    <dgm:pt modelId="{D5711601-F69F-4F6E-9D21-D990484043F4}" type="pres">
      <dgm:prSet presAssocID="{A2D71C35-4331-4D88-B58D-F7D1C8F64011}" presName="sibTrans" presStyleCnt="0"/>
      <dgm:spPr/>
    </dgm:pt>
    <dgm:pt modelId="{F3BE4898-8FDC-4623-B6DB-E5E61A87A075}" type="pres">
      <dgm:prSet presAssocID="{27B616F3-AFC2-46C4-A0A8-34D0C9398F05}" presName="node" presStyleLbl="node1" presStyleIdx="3" presStyleCnt="7">
        <dgm:presLayoutVars>
          <dgm:bulletEnabled val="1"/>
        </dgm:presLayoutVars>
      </dgm:prSet>
      <dgm:spPr/>
    </dgm:pt>
    <dgm:pt modelId="{3FE91F0F-62BE-4FEF-8DBF-18524472560C}" type="pres">
      <dgm:prSet presAssocID="{8825156D-8E70-4274-A02D-9180FC9CE308}" presName="sibTrans" presStyleCnt="0"/>
      <dgm:spPr/>
    </dgm:pt>
    <dgm:pt modelId="{717EDA0F-F817-4D53-AA20-6B9D310E220C}" type="pres">
      <dgm:prSet presAssocID="{7649AD82-8852-4752-A816-0C57E0302C1B}" presName="node" presStyleLbl="node1" presStyleIdx="4" presStyleCnt="7">
        <dgm:presLayoutVars>
          <dgm:bulletEnabled val="1"/>
        </dgm:presLayoutVars>
      </dgm:prSet>
      <dgm:spPr/>
    </dgm:pt>
    <dgm:pt modelId="{94B3ED09-D73F-4D6D-89B9-95A171437E23}" type="pres">
      <dgm:prSet presAssocID="{DCB9CB79-2103-44FC-AA4F-A26B555C1E31}" presName="sibTrans" presStyleCnt="0"/>
      <dgm:spPr/>
    </dgm:pt>
    <dgm:pt modelId="{8A3C9C0B-2170-462F-A9DE-20F50D0E1738}" type="pres">
      <dgm:prSet presAssocID="{4A9F62FC-03E9-452C-B0AD-A0A232858842}" presName="node" presStyleLbl="node1" presStyleIdx="5" presStyleCnt="7">
        <dgm:presLayoutVars>
          <dgm:bulletEnabled val="1"/>
        </dgm:presLayoutVars>
      </dgm:prSet>
      <dgm:spPr/>
    </dgm:pt>
    <dgm:pt modelId="{88FBE385-7DA4-4A1C-8460-9185C9D1A94A}" type="pres">
      <dgm:prSet presAssocID="{4C63FBE6-00A4-4A04-93FA-4BBBD7DBE995}" presName="sibTrans" presStyleCnt="0"/>
      <dgm:spPr/>
    </dgm:pt>
    <dgm:pt modelId="{4948C9E1-AE34-4ABA-83F0-00264A547753}" type="pres">
      <dgm:prSet presAssocID="{BEEBAB8C-5C6B-4851-854A-1D5D1226B52E}" presName="node" presStyleLbl="node1" presStyleIdx="6" presStyleCnt="7">
        <dgm:presLayoutVars>
          <dgm:bulletEnabled val="1"/>
        </dgm:presLayoutVars>
      </dgm:prSet>
      <dgm:spPr/>
    </dgm:pt>
  </dgm:ptLst>
  <dgm:cxnLst>
    <dgm:cxn modelId="{3823C214-1D95-45A3-8A8D-8B85340A6479}" srcId="{04582759-A5AB-48F9-85D7-5C9CA39EA306}" destId="{27B616F3-AFC2-46C4-A0A8-34D0C9398F05}" srcOrd="3" destOrd="0" parTransId="{FE58FABB-EE2D-470F-A6AC-94BFEB5BAFB1}" sibTransId="{8825156D-8E70-4274-A02D-9180FC9CE308}"/>
    <dgm:cxn modelId="{64EC8623-8895-4542-ACCF-7803D7166235}" type="presOf" srcId="{96564C56-C473-435A-8185-ABB803264905}" destId="{4CA0CBD4-C620-441F-9213-34924A858A74}" srcOrd="0" destOrd="0" presId="urn:microsoft.com/office/officeart/2005/8/layout/default"/>
    <dgm:cxn modelId="{52CF513E-4772-4FC3-B971-AC81443683DA}" srcId="{04582759-A5AB-48F9-85D7-5C9CA39EA306}" destId="{96564C56-C473-435A-8185-ABB803264905}" srcOrd="0" destOrd="0" parTransId="{CB9DD8C3-5912-4C7D-BE1E-75FC3BD01711}" sibTransId="{F8AF0958-39C4-4D15-B9F5-6AE6C2D9485C}"/>
    <dgm:cxn modelId="{47BA9543-6552-4F3A-9BD3-ACD3B380F1D1}" type="presOf" srcId="{4A9F62FC-03E9-452C-B0AD-A0A232858842}" destId="{8A3C9C0B-2170-462F-A9DE-20F50D0E1738}" srcOrd="0" destOrd="0" presId="urn:microsoft.com/office/officeart/2005/8/layout/default"/>
    <dgm:cxn modelId="{BA560C67-4310-443F-88E2-95025590AF9C}" type="presOf" srcId="{04582759-A5AB-48F9-85D7-5C9CA39EA306}" destId="{FEDAC81C-EBC5-4270-8517-69B7E30BC3D1}" srcOrd="0" destOrd="0" presId="urn:microsoft.com/office/officeart/2005/8/layout/default"/>
    <dgm:cxn modelId="{709F2048-82C5-4BF2-98DE-E47F629C7303}" srcId="{04582759-A5AB-48F9-85D7-5C9CA39EA306}" destId="{4A9F62FC-03E9-452C-B0AD-A0A232858842}" srcOrd="5" destOrd="0" parTransId="{907CAE5C-4643-44FF-9421-66DA21641206}" sibTransId="{4C63FBE6-00A4-4A04-93FA-4BBBD7DBE995}"/>
    <dgm:cxn modelId="{70C0ED69-0F80-4D2D-B1A3-36383AC763BD}" type="presOf" srcId="{7649AD82-8852-4752-A816-0C57E0302C1B}" destId="{717EDA0F-F817-4D53-AA20-6B9D310E220C}" srcOrd="0" destOrd="0" presId="urn:microsoft.com/office/officeart/2005/8/layout/default"/>
    <dgm:cxn modelId="{E9BC3D4A-412F-468E-ADCA-DD1714151C83}" srcId="{04582759-A5AB-48F9-85D7-5C9CA39EA306}" destId="{7649AD82-8852-4752-A816-0C57E0302C1B}" srcOrd="4" destOrd="0" parTransId="{8BEC45F8-99A5-4CEB-B6A0-329433B42736}" sibTransId="{DCB9CB79-2103-44FC-AA4F-A26B555C1E31}"/>
    <dgm:cxn modelId="{8037E06D-4376-4CA8-8F08-BD9586897EDB}" srcId="{04582759-A5AB-48F9-85D7-5C9CA39EA306}" destId="{BEEBAB8C-5C6B-4851-854A-1D5D1226B52E}" srcOrd="6" destOrd="0" parTransId="{1FBFDB2A-C872-4914-BBCE-D261F97A95E2}" sibTransId="{B7FA6B42-A885-44D1-8378-7272D33D1D12}"/>
    <dgm:cxn modelId="{2041CA84-264B-494F-8759-C8CAB0A387DA}" type="presOf" srcId="{27B616F3-AFC2-46C4-A0A8-34D0C9398F05}" destId="{F3BE4898-8FDC-4623-B6DB-E5E61A87A075}" srcOrd="0" destOrd="0" presId="urn:microsoft.com/office/officeart/2005/8/layout/default"/>
    <dgm:cxn modelId="{9B0EFF89-E5BB-4C9E-9BEB-5220795DF997}" type="presOf" srcId="{45886DBB-64E8-4C99-999A-70EF9BD3FCC0}" destId="{B71705D4-ABCE-47D8-9845-82B3900B2056}" srcOrd="0" destOrd="0" presId="urn:microsoft.com/office/officeart/2005/8/layout/default"/>
    <dgm:cxn modelId="{7EDF5498-F3A7-4883-BD46-233BAB5FE746}" type="presOf" srcId="{BEEBAB8C-5C6B-4851-854A-1D5D1226B52E}" destId="{4948C9E1-AE34-4ABA-83F0-00264A547753}" srcOrd="0" destOrd="0" presId="urn:microsoft.com/office/officeart/2005/8/layout/default"/>
    <dgm:cxn modelId="{300C70AD-5F04-4312-96F8-40F180EFEFA1}" srcId="{04582759-A5AB-48F9-85D7-5C9CA39EA306}" destId="{2A18A889-13AC-4A39-A5C0-A6C5AB5FC32E}" srcOrd="1" destOrd="0" parTransId="{C1D8C126-7988-4443-B3A8-939AA0584E8A}" sibTransId="{ECFF4E51-96FF-436A-9B63-5CB4FE620C56}"/>
    <dgm:cxn modelId="{27375CCC-FC9F-416F-A023-2876ED09FD03}" type="presOf" srcId="{2A18A889-13AC-4A39-A5C0-A6C5AB5FC32E}" destId="{DDC6A424-E76C-481A-9A04-F521797297EF}" srcOrd="0" destOrd="0" presId="urn:microsoft.com/office/officeart/2005/8/layout/default"/>
    <dgm:cxn modelId="{16F9E0E4-800C-4F88-AB6F-38C5000D8204}" srcId="{04582759-A5AB-48F9-85D7-5C9CA39EA306}" destId="{45886DBB-64E8-4C99-999A-70EF9BD3FCC0}" srcOrd="2" destOrd="0" parTransId="{F7EA98A3-92EB-4558-A02C-C00581492E34}" sibTransId="{A2D71C35-4331-4D88-B58D-F7D1C8F64011}"/>
    <dgm:cxn modelId="{B2AE6AFB-72BC-41D1-9F12-28864963312C}" type="presParOf" srcId="{FEDAC81C-EBC5-4270-8517-69B7E30BC3D1}" destId="{4CA0CBD4-C620-441F-9213-34924A858A74}" srcOrd="0" destOrd="0" presId="urn:microsoft.com/office/officeart/2005/8/layout/default"/>
    <dgm:cxn modelId="{7F7D84F8-4D0D-4026-A200-E0EFE414DE61}" type="presParOf" srcId="{FEDAC81C-EBC5-4270-8517-69B7E30BC3D1}" destId="{592A8DEB-113F-4F5A-9A77-47452CA49E04}" srcOrd="1" destOrd="0" presId="urn:microsoft.com/office/officeart/2005/8/layout/default"/>
    <dgm:cxn modelId="{D383DD6F-339E-442E-98B5-CFC4A7F0B444}" type="presParOf" srcId="{FEDAC81C-EBC5-4270-8517-69B7E30BC3D1}" destId="{DDC6A424-E76C-481A-9A04-F521797297EF}" srcOrd="2" destOrd="0" presId="urn:microsoft.com/office/officeart/2005/8/layout/default"/>
    <dgm:cxn modelId="{B87200B4-24ED-4C09-AF5D-A64FA07C6F13}" type="presParOf" srcId="{FEDAC81C-EBC5-4270-8517-69B7E30BC3D1}" destId="{BC204861-558F-432F-AD0A-0E6C8B6BC69D}" srcOrd="3" destOrd="0" presId="urn:microsoft.com/office/officeart/2005/8/layout/default"/>
    <dgm:cxn modelId="{6640593E-2D21-46B9-BF6B-5758CA0D90BD}" type="presParOf" srcId="{FEDAC81C-EBC5-4270-8517-69B7E30BC3D1}" destId="{B71705D4-ABCE-47D8-9845-82B3900B2056}" srcOrd="4" destOrd="0" presId="urn:microsoft.com/office/officeart/2005/8/layout/default"/>
    <dgm:cxn modelId="{474768DB-8789-44E0-9456-3E2C10B8648C}" type="presParOf" srcId="{FEDAC81C-EBC5-4270-8517-69B7E30BC3D1}" destId="{D5711601-F69F-4F6E-9D21-D990484043F4}" srcOrd="5" destOrd="0" presId="urn:microsoft.com/office/officeart/2005/8/layout/default"/>
    <dgm:cxn modelId="{D16BF1FC-9848-42DA-9B90-A483AE89FFBB}" type="presParOf" srcId="{FEDAC81C-EBC5-4270-8517-69B7E30BC3D1}" destId="{F3BE4898-8FDC-4623-B6DB-E5E61A87A075}" srcOrd="6" destOrd="0" presId="urn:microsoft.com/office/officeart/2005/8/layout/default"/>
    <dgm:cxn modelId="{248AC744-CEE0-4E23-8588-EDE01C616BCC}" type="presParOf" srcId="{FEDAC81C-EBC5-4270-8517-69B7E30BC3D1}" destId="{3FE91F0F-62BE-4FEF-8DBF-18524472560C}" srcOrd="7" destOrd="0" presId="urn:microsoft.com/office/officeart/2005/8/layout/default"/>
    <dgm:cxn modelId="{2E830D26-531B-4612-ADBE-4E201F698086}" type="presParOf" srcId="{FEDAC81C-EBC5-4270-8517-69B7E30BC3D1}" destId="{717EDA0F-F817-4D53-AA20-6B9D310E220C}" srcOrd="8" destOrd="0" presId="urn:microsoft.com/office/officeart/2005/8/layout/default"/>
    <dgm:cxn modelId="{4F4D2DB8-0C54-4F78-8592-9D1FE730BB7D}" type="presParOf" srcId="{FEDAC81C-EBC5-4270-8517-69B7E30BC3D1}" destId="{94B3ED09-D73F-4D6D-89B9-95A171437E23}" srcOrd="9" destOrd="0" presId="urn:microsoft.com/office/officeart/2005/8/layout/default"/>
    <dgm:cxn modelId="{1BC6C1F3-69F2-4504-91FD-86E327C1BB91}" type="presParOf" srcId="{FEDAC81C-EBC5-4270-8517-69B7E30BC3D1}" destId="{8A3C9C0B-2170-462F-A9DE-20F50D0E1738}" srcOrd="10" destOrd="0" presId="urn:microsoft.com/office/officeart/2005/8/layout/default"/>
    <dgm:cxn modelId="{41BAB96B-91BD-4394-BF5E-93443AC49771}" type="presParOf" srcId="{FEDAC81C-EBC5-4270-8517-69B7E30BC3D1}" destId="{88FBE385-7DA4-4A1C-8460-9185C9D1A94A}" srcOrd="11" destOrd="0" presId="urn:microsoft.com/office/officeart/2005/8/layout/default"/>
    <dgm:cxn modelId="{EAFA0B51-A935-41BD-ADF5-03D2DB81BBAA}" type="presParOf" srcId="{FEDAC81C-EBC5-4270-8517-69B7E30BC3D1}" destId="{4948C9E1-AE34-4ABA-83F0-00264A54775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1 : La RSE dans </a:t>
          </a:r>
          <a:r>
            <a:rPr lang="fr-FR">
              <a:latin typeface="Arial" panose="020B0604020202020204" pitchFamily="34" charset="0"/>
              <a:cs typeface="Arial" panose="020B0604020202020204" pitchFamily="34" charset="0"/>
            </a:rPr>
            <a:t>l’habitat social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5FDB4-54F3-4BB1-A789-A291D587BEFC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Acquérir une vision d’ensemble de la RSE</a:t>
          </a:r>
        </a:p>
      </dgm:t>
    </dgm:pt>
    <dgm:pt modelId="{1D26F80D-AA35-4A96-806C-886A82C22856}" type="par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7DD06-C3E6-43AF-B6CC-D5F6D1F0CF27}" type="sib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5DED5-D52B-4B33-971B-EBA7B7FFE850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Comprendre les enjeux de la RSE pour un bailleur social</a:t>
          </a:r>
        </a:p>
      </dgm:t>
    </dgm:pt>
    <dgm:pt modelId="{6D9FFDE1-9C21-4A45-95F0-ADE4DF42E08A}" type="par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F4B38-735B-419D-A6A6-05021FEE55CB}" type="sib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2 : La gestion d’un projet RSE 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82ECE-4C2B-42A7-945C-341F98E0314C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Acquérir les fondamentaux de la gestion de projet</a:t>
          </a:r>
        </a:p>
      </dgm:t>
    </dgm:pt>
    <dgm:pt modelId="{8AFB17B9-254C-49A1-A190-A48C3AD8A772}" type="par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C4086-3CD1-48BE-A3F2-952C4F1FB575}" type="sib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2EA44-EA74-4A15-83E7-1EA97C65064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3 : Définir la stratégie RSE d’un bailleur social </a:t>
          </a:r>
        </a:p>
      </dgm:t>
    </dgm:pt>
    <dgm:pt modelId="{7DCEA297-C362-4C4B-8280-AC4DC100B841}" type="par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A5DC9-0F6D-4D88-B38D-A24A9163239B}" type="sib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F5125-8DC4-4253-A0AB-25FC0D5BDF68}">
      <dgm:prSet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Savoir structurer, organiser et piloter la démarche RSE</a:t>
          </a:r>
        </a:p>
      </dgm:t>
    </dgm:pt>
    <dgm:pt modelId="{F8BBC913-0316-41AF-8CD5-F3DF5C0781C1}" type="parTrans" cxnId="{1D054390-9FD1-45CE-A421-D2ABA39E1AF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307E4-78B5-41F3-9245-2532D856EE6D}" type="sibTrans" cxnId="{1D054390-9FD1-45CE-A421-D2ABA39E1AF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DD6A2-6899-4702-89A3-2D540CFD672F}">
      <dgm:prSet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Identifier les parties prenantes à associer</a:t>
          </a:r>
        </a:p>
      </dgm:t>
    </dgm:pt>
    <dgm:pt modelId="{07276EAF-D76E-4BBD-AA70-03B6D1166F36}" type="parTrans" cxnId="{CCFB07DE-4904-4C09-8B67-3C93DE8E8975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78F9F-C54C-4CF3-ABD6-F14725236E13}" type="sibTrans" cxnId="{CCFB07DE-4904-4C09-8B67-3C93DE8E8975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90925-E0DE-49F9-AF40-E6F68418930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Etre en capacité de définir, les orientations et les objectifs d’une démarche RSE</a:t>
          </a:r>
        </a:p>
      </dgm:t>
    </dgm:pt>
    <dgm:pt modelId="{39FBE216-52FB-4F56-9F73-18090DD0FB05}" type="sibTrans" cxnId="{08D5A0E3-70FF-49A5-88F0-3E779A759B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EB9C5-9CFD-4532-8A1D-0718F8CED0D5}" type="parTrans" cxnId="{08D5A0E3-70FF-49A5-88F0-3E779A759B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31C81-0622-4313-AB21-D6112CD8B9B9}">
      <dgm:prSet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Comprendre comment accompagner les pilotes de projets internes</a:t>
          </a:r>
        </a:p>
      </dgm:t>
    </dgm:pt>
    <dgm:pt modelId="{35CBB7F3-362B-4C0B-B1F6-A9476A20D956}" type="parTrans" cxnId="{D8F14FAB-CDD4-488F-B4F6-E24B230E3DF9}">
      <dgm:prSet/>
      <dgm:spPr/>
      <dgm:t>
        <a:bodyPr/>
        <a:lstStyle/>
        <a:p>
          <a:endParaRPr lang="fr-FR"/>
        </a:p>
      </dgm:t>
    </dgm:pt>
    <dgm:pt modelId="{F5314A63-FFC1-46C0-B1BC-85979A62A67D}" type="sibTrans" cxnId="{D8F14FAB-CDD4-488F-B4F6-E24B230E3DF9}">
      <dgm:prSet/>
      <dgm:spPr/>
      <dgm:t>
        <a:bodyPr/>
        <a:lstStyle/>
        <a:p>
          <a:endParaRPr lang="fr-FR"/>
        </a:p>
      </dgm:t>
    </dgm:pt>
    <dgm:pt modelId="{85DA709C-65BF-4FD0-BA18-2BA44A75DE4A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Identifier et comprendre les différentes étapes </a:t>
          </a:r>
          <a:b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et modalités d’élaboration d’une stratégie RSE</a:t>
          </a:r>
        </a:p>
      </dgm:t>
    </dgm:pt>
    <dgm:pt modelId="{F6DC8151-5204-4129-A0DC-78B67420916A}" type="parTrans" cxnId="{9A85E7E7-653B-4193-8B50-5095A0D990D0}">
      <dgm:prSet/>
      <dgm:spPr/>
      <dgm:t>
        <a:bodyPr/>
        <a:lstStyle/>
        <a:p>
          <a:endParaRPr lang="fr-FR"/>
        </a:p>
      </dgm:t>
    </dgm:pt>
    <dgm:pt modelId="{368A8EF3-663C-41A4-828E-F74715EB4BBF}" type="sibTrans" cxnId="{9A85E7E7-653B-4193-8B50-5095A0D990D0}">
      <dgm:prSet/>
      <dgm:spPr/>
      <dgm:t>
        <a:bodyPr/>
        <a:lstStyle/>
        <a:p>
          <a:endParaRPr lang="fr-FR"/>
        </a:p>
      </dgm:t>
    </dgm:pt>
    <dgm:pt modelId="{2B5C1B11-587D-470B-9F3E-11B97F52C17D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Savoir maîtriser les outils et techniques d’autodiagnostic et d’état des lieux des pratiques</a:t>
          </a:r>
        </a:p>
      </dgm:t>
    </dgm:pt>
    <dgm:pt modelId="{B273ADAC-C03E-4D32-B53A-62F21373EF9D}" type="parTrans" cxnId="{4F54E17F-DA84-4553-921E-765C11B3EEA8}">
      <dgm:prSet/>
      <dgm:spPr/>
      <dgm:t>
        <a:bodyPr/>
        <a:lstStyle/>
        <a:p>
          <a:endParaRPr lang="fr-FR"/>
        </a:p>
      </dgm:t>
    </dgm:pt>
    <dgm:pt modelId="{05B2063E-0EC6-4B18-B13F-D0920B8F6DB1}" type="sibTrans" cxnId="{4F54E17F-DA84-4553-921E-765C11B3EEA8}">
      <dgm:prSet/>
      <dgm:spPr/>
      <dgm:t>
        <a:bodyPr/>
        <a:lstStyle/>
        <a:p>
          <a:endParaRPr lang="fr-FR"/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24F7DC11-9C83-421E-8161-7CD8E80580FB}" type="pres">
      <dgm:prSet presAssocID="{7162EA44-EA74-4A15-83E7-1EA97C65064F}" presName="boxAndChildren" presStyleCnt="0"/>
      <dgm:spPr/>
    </dgm:pt>
    <dgm:pt modelId="{68EF7C93-17EE-47EE-9234-8E0FC20B9CB2}" type="pres">
      <dgm:prSet presAssocID="{7162EA44-EA74-4A15-83E7-1EA97C65064F}" presName="parentTextBox" presStyleLbl="node1" presStyleIdx="0" presStyleCnt="3"/>
      <dgm:spPr/>
    </dgm:pt>
    <dgm:pt modelId="{A9350017-7680-4D65-9801-682A146F2401}" type="pres">
      <dgm:prSet presAssocID="{7162EA44-EA74-4A15-83E7-1EA97C65064F}" presName="entireBox" presStyleLbl="node1" presStyleIdx="0" presStyleCnt="3"/>
      <dgm:spPr/>
    </dgm:pt>
    <dgm:pt modelId="{64B4CD01-0B4B-4C34-9F0A-C9BA85C46ACF}" type="pres">
      <dgm:prSet presAssocID="{7162EA44-EA74-4A15-83E7-1EA97C65064F}" presName="descendantBox" presStyleCnt="0"/>
      <dgm:spPr/>
    </dgm:pt>
    <dgm:pt modelId="{6F284C22-B4FC-40C5-B018-8C2A380D8737}" type="pres">
      <dgm:prSet presAssocID="{3D990925-E0DE-49F9-AF40-E6F684189308}" presName="childTextBox" presStyleLbl="fgAccFollowNode1" presStyleIdx="0" presStyleCnt="9">
        <dgm:presLayoutVars>
          <dgm:bulletEnabled val="1"/>
        </dgm:presLayoutVars>
      </dgm:prSet>
      <dgm:spPr/>
    </dgm:pt>
    <dgm:pt modelId="{3FA908AA-290C-4687-BAC5-901B17080715}" type="pres">
      <dgm:prSet presAssocID="{85DA709C-65BF-4FD0-BA18-2BA44A75DE4A}" presName="childTextBox" presStyleLbl="fgAccFollowNode1" presStyleIdx="1" presStyleCnt="9">
        <dgm:presLayoutVars>
          <dgm:bulletEnabled val="1"/>
        </dgm:presLayoutVars>
      </dgm:prSet>
      <dgm:spPr/>
    </dgm:pt>
    <dgm:pt modelId="{E2435DA8-CECD-4F25-A933-6805255C29E9}" type="pres">
      <dgm:prSet presAssocID="{2B5C1B11-587D-470B-9F3E-11B97F52C17D}" presName="childTextBox" presStyleLbl="fgAccFollowNode1" presStyleIdx="2" presStyleCnt="9">
        <dgm:presLayoutVars>
          <dgm:bulletEnabled val="1"/>
        </dgm:presLayoutVars>
      </dgm:prSet>
      <dgm:spPr/>
    </dgm:pt>
    <dgm:pt modelId="{431AB922-16D3-4B4D-80A8-8AB84F6D4E29}" type="pres">
      <dgm:prSet presAssocID="{D00B19A3-65D7-4BCE-BDA8-622BDA757A43}" presName="sp" presStyleCnt="0"/>
      <dgm:spPr/>
    </dgm:pt>
    <dgm:pt modelId="{1A57AB4F-B55B-43EC-9D57-3260B0144D01}" type="pres">
      <dgm:prSet presAssocID="{5FC74967-5821-44F6-9F03-EA223582C6EF}" presName="arrowAndChildren" presStyleCnt="0"/>
      <dgm:spPr/>
    </dgm:pt>
    <dgm:pt modelId="{57BB88CA-0600-4FFE-8E20-4803B709820B}" type="pres">
      <dgm:prSet presAssocID="{5FC74967-5821-44F6-9F03-EA223582C6EF}" presName="parentTextArrow" presStyleLbl="node1" presStyleIdx="0" presStyleCnt="3"/>
      <dgm:spPr/>
    </dgm:pt>
    <dgm:pt modelId="{4E568009-FB4D-4515-9C3D-F792A793A17A}" type="pres">
      <dgm:prSet presAssocID="{5FC74967-5821-44F6-9F03-EA223582C6EF}" presName="arrow" presStyleLbl="node1" presStyleIdx="1" presStyleCnt="3"/>
      <dgm:spPr/>
    </dgm:pt>
    <dgm:pt modelId="{9BCAE01C-6DB2-44DD-913B-AD7A2AB91719}" type="pres">
      <dgm:prSet presAssocID="{5FC74967-5821-44F6-9F03-EA223582C6EF}" presName="descendantArrow" presStyleCnt="0"/>
      <dgm:spPr/>
    </dgm:pt>
    <dgm:pt modelId="{5125ACC6-F126-40D4-A1CC-4663DA592F7B}" type="pres">
      <dgm:prSet presAssocID="{D6782ECE-4C2B-42A7-945C-341F98E0314C}" presName="childTextArrow" presStyleLbl="fgAccFollowNode1" presStyleIdx="3" presStyleCnt="9">
        <dgm:presLayoutVars>
          <dgm:bulletEnabled val="1"/>
        </dgm:presLayoutVars>
      </dgm:prSet>
      <dgm:spPr/>
    </dgm:pt>
    <dgm:pt modelId="{158D78F4-1AE6-43F7-96AC-AC6EA9D2AA97}" type="pres">
      <dgm:prSet presAssocID="{D11F5125-8DC4-4253-A0AB-25FC0D5BDF68}" presName="childTextArrow" presStyleLbl="fgAccFollowNode1" presStyleIdx="4" presStyleCnt="9">
        <dgm:presLayoutVars>
          <dgm:bulletEnabled val="1"/>
        </dgm:presLayoutVars>
      </dgm:prSet>
      <dgm:spPr/>
    </dgm:pt>
    <dgm:pt modelId="{BA24F6B0-7393-4A06-86CD-C8DC3347CEA9}" type="pres">
      <dgm:prSet presAssocID="{024DD6A2-6899-4702-89A3-2D540CFD672F}" presName="childTextArrow" presStyleLbl="fgAccFollowNode1" presStyleIdx="5" presStyleCnt="9" custLinFactNeighborX="-253" custLinFactNeighborY="-22">
        <dgm:presLayoutVars>
          <dgm:bulletEnabled val="1"/>
        </dgm:presLayoutVars>
      </dgm:prSet>
      <dgm:spPr/>
    </dgm:pt>
    <dgm:pt modelId="{B0BCCE2E-7364-4073-AA92-745E00F3B5AF}" type="pres">
      <dgm:prSet presAssocID="{BFD31C81-0622-4313-AB21-D6112CD8B9B9}" presName="childTextArrow" presStyleLbl="fgAccFollowNode1" presStyleIdx="6" presStyleCnt="9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1" presStyleCnt="3"/>
      <dgm:spPr/>
    </dgm:pt>
    <dgm:pt modelId="{C6945BE9-BB86-4EB4-BB38-F664046D07C5}" type="pres">
      <dgm:prSet presAssocID="{3CB2BBA7-CEA0-4467-A6AE-A0C72C529AD8}" presName="arrow" presStyleLbl="node1" presStyleIdx="2" presStyleCnt="3" custScaleX="99792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76588A47-94FD-4D10-891D-6D88BC3148B3}" type="pres">
      <dgm:prSet presAssocID="{AE45FDB4-54F3-4BB1-A789-A291D587BEFC}" presName="childTextArrow" presStyleLbl="fgAccFollowNode1" presStyleIdx="7" presStyleCnt="9">
        <dgm:presLayoutVars>
          <dgm:bulletEnabled val="1"/>
        </dgm:presLayoutVars>
      </dgm:prSet>
      <dgm:spPr/>
    </dgm:pt>
    <dgm:pt modelId="{3ACD1E5F-0781-4B18-8C0B-2F0D9FD23D37}" type="pres">
      <dgm:prSet presAssocID="{0095DED5-D52B-4B33-971B-EBA7B7FFE850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8D5B5304-C771-4665-A0B0-B6B9CFAF3808}" type="presOf" srcId="{3D990925-E0DE-49F9-AF40-E6F684189308}" destId="{6F284C22-B4FC-40C5-B018-8C2A380D8737}" srcOrd="0" destOrd="0" presId="urn:microsoft.com/office/officeart/2005/8/layout/process4"/>
    <dgm:cxn modelId="{D918D90D-A938-4ADC-8C68-09196F418ABB}" type="presOf" srcId="{BFD31C81-0622-4313-AB21-D6112CD8B9B9}" destId="{B0BCCE2E-7364-4073-AA92-745E00F3B5AF}" srcOrd="0" destOrd="0" presId="urn:microsoft.com/office/officeart/2005/8/layout/process4"/>
    <dgm:cxn modelId="{788E041F-01F1-41CA-A532-41290CC3BB36}" type="presOf" srcId="{3CB2BBA7-CEA0-4467-A6AE-A0C72C529AD8}" destId="{C6945BE9-BB86-4EB4-BB38-F664046D07C5}" srcOrd="1" destOrd="0" presId="urn:microsoft.com/office/officeart/2005/8/layout/process4"/>
    <dgm:cxn modelId="{0E513022-2AC4-4DED-BEC1-85ED478FF37C}" srcId="{DEAEC0BF-98E9-4707-8C5F-47748EA73408}" destId="{7162EA44-EA74-4A15-83E7-1EA97C65064F}" srcOrd="2" destOrd="0" parTransId="{7DCEA297-C362-4C4B-8280-AC4DC100B841}" sibTransId="{8F3A5DC9-0F6D-4D88-B38D-A24A9163239B}"/>
    <dgm:cxn modelId="{C4040633-911F-4C79-965A-1F4B1865F881}" type="presOf" srcId="{024DD6A2-6899-4702-89A3-2D540CFD672F}" destId="{BA24F6B0-7393-4A06-86CD-C8DC3347CEA9}" srcOrd="0" destOrd="0" presId="urn:microsoft.com/office/officeart/2005/8/layout/process4"/>
    <dgm:cxn modelId="{49C39539-CC4D-4369-BC14-35EA92284B70}" type="presOf" srcId="{D11F5125-8DC4-4253-A0AB-25FC0D5BDF68}" destId="{158D78F4-1AE6-43F7-96AC-AC6EA9D2AA97}" srcOrd="0" destOrd="0" presId="urn:microsoft.com/office/officeart/2005/8/layout/process4"/>
    <dgm:cxn modelId="{E3C3D83D-3977-4D83-9351-72D5792BE766}" type="presOf" srcId="{0095DED5-D52B-4B33-971B-EBA7B7FFE850}" destId="{3ACD1E5F-0781-4B18-8C0B-2F0D9FD23D37}" srcOrd="0" destOrd="0" presId="urn:microsoft.com/office/officeart/2005/8/layout/process4"/>
    <dgm:cxn modelId="{067FCB41-9C13-4EF9-AE3F-7C7E537DDE6E}" type="presOf" srcId="{85DA709C-65BF-4FD0-BA18-2BA44A75DE4A}" destId="{3FA908AA-290C-4687-BAC5-901B17080715}" srcOrd="0" destOrd="0" presId="urn:microsoft.com/office/officeart/2005/8/layout/process4"/>
    <dgm:cxn modelId="{436E7B43-9702-4EED-B2E1-08C67AE4606B}" type="presOf" srcId="{3CB2BBA7-CEA0-4467-A6AE-A0C72C529AD8}" destId="{76404FC0-4D49-413E-9282-CFEEC8F7E527}" srcOrd="0" destOrd="0" presId="urn:microsoft.com/office/officeart/2005/8/layout/process4"/>
    <dgm:cxn modelId="{085DDA6C-1938-4A0B-8877-B8A742279E13}" type="presOf" srcId="{7162EA44-EA74-4A15-83E7-1EA97C65064F}" destId="{68EF7C93-17EE-47EE-9234-8E0FC20B9CB2}" srcOrd="0" destOrd="0" presId="urn:microsoft.com/office/officeart/2005/8/layout/process4"/>
    <dgm:cxn modelId="{F877824D-2C11-4822-BC49-54A2BCB949A9}" srcId="{5FC74967-5821-44F6-9F03-EA223582C6EF}" destId="{D6782ECE-4C2B-42A7-945C-341F98E0314C}" srcOrd="0" destOrd="0" parTransId="{8AFB17B9-254C-49A1-A190-A48C3AD8A772}" sibTransId="{4A0C4086-3CD1-48BE-A3F2-952C4F1FB575}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4F54E17F-DA84-4553-921E-765C11B3EEA8}" srcId="{7162EA44-EA74-4A15-83E7-1EA97C65064F}" destId="{2B5C1B11-587D-470B-9F3E-11B97F52C17D}" srcOrd="2" destOrd="0" parTransId="{B273ADAC-C03E-4D32-B53A-62F21373EF9D}" sibTransId="{05B2063E-0EC6-4B18-B13F-D0920B8F6DB1}"/>
    <dgm:cxn modelId="{AC05FC81-A0B1-4AC4-AE70-A67342949DAC}" type="presOf" srcId="{7162EA44-EA74-4A15-83E7-1EA97C65064F}" destId="{A9350017-7680-4D65-9801-682A146F2401}" srcOrd="1" destOrd="0" presId="urn:microsoft.com/office/officeart/2005/8/layout/process4"/>
    <dgm:cxn modelId="{1D054390-9FD1-45CE-A421-D2ABA39E1AF1}" srcId="{5FC74967-5821-44F6-9F03-EA223582C6EF}" destId="{D11F5125-8DC4-4253-A0AB-25FC0D5BDF68}" srcOrd="1" destOrd="0" parTransId="{F8BBC913-0316-41AF-8CD5-F3DF5C0781C1}" sibTransId="{330307E4-78B5-41F3-9245-2532D856EE6D}"/>
    <dgm:cxn modelId="{252D0694-B723-46D4-9125-25B32AAEEED8}" type="presOf" srcId="{AE45FDB4-54F3-4BB1-A789-A291D587BEFC}" destId="{76588A47-94FD-4D10-891D-6D88BC3148B3}" srcOrd="0" destOrd="0" presId="urn:microsoft.com/office/officeart/2005/8/layout/process4"/>
    <dgm:cxn modelId="{D8F14FAB-CDD4-488F-B4F6-E24B230E3DF9}" srcId="{5FC74967-5821-44F6-9F03-EA223582C6EF}" destId="{BFD31C81-0622-4313-AB21-D6112CD8B9B9}" srcOrd="3" destOrd="0" parTransId="{35CBB7F3-362B-4C0B-B1F6-A9476A20D956}" sibTransId="{F5314A63-FFC1-46C0-B1BC-85979A62A67D}"/>
    <dgm:cxn modelId="{01785FB0-0105-4C27-BED5-FDEC3AF3F3F6}" srcId="{3CB2BBA7-CEA0-4467-A6AE-A0C72C529AD8}" destId="{0095DED5-D52B-4B33-971B-EBA7B7FFE850}" srcOrd="1" destOrd="0" parTransId="{6D9FFDE1-9C21-4A45-95F0-ADE4DF42E08A}" sibTransId="{999F4B38-735B-419D-A6A6-05021FEE55CB}"/>
    <dgm:cxn modelId="{DA06D1B7-211A-4273-A7EA-A5F9E3FA8984}" type="presOf" srcId="{2B5C1B11-587D-470B-9F3E-11B97F52C17D}" destId="{E2435DA8-CECD-4F25-A933-6805255C29E9}" srcOrd="0" destOrd="0" presId="urn:microsoft.com/office/officeart/2005/8/layout/process4"/>
    <dgm:cxn modelId="{633838C2-10A1-4FEF-8F86-12B5CC3E101A}" type="presOf" srcId="{5FC74967-5821-44F6-9F03-EA223582C6EF}" destId="{4E568009-FB4D-4515-9C3D-F792A793A17A}" srcOrd="1" destOrd="0" presId="urn:microsoft.com/office/officeart/2005/8/layout/process4"/>
    <dgm:cxn modelId="{C764E9C6-7963-4AF4-B13E-3AC9B5DE3D10}" type="presOf" srcId="{5FC74967-5821-44F6-9F03-EA223582C6EF}" destId="{57BB88CA-0600-4FFE-8E20-4803B709820B}" srcOrd="0" destOrd="0" presId="urn:microsoft.com/office/officeart/2005/8/layout/process4"/>
    <dgm:cxn modelId="{9D34D7CB-A949-4605-BE76-129FAD29CB72}" srcId="{3CB2BBA7-CEA0-4467-A6AE-A0C72C529AD8}" destId="{AE45FDB4-54F3-4BB1-A789-A291D587BEFC}" srcOrd="0" destOrd="0" parTransId="{1D26F80D-AA35-4A96-806C-886A82C22856}" sibTransId="{6AF7DD06-C3E6-43AF-B6CC-D5F6D1F0CF27}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87190BD9-365B-4CBA-B0F4-A441D382306F}" type="presOf" srcId="{D6782ECE-4C2B-42A7-945C-341F98E0314C}" destId="{5125ACC6-F126-40D4-A1CC-4663DA592F7B}" srcOrd="0" destOrd="0" presId="urn:microsoft.com/office/officeart/2005/8/layout/process4"/>
    <dgm:cxn modelId="{CCFB07DE-4904-4C09-8B67-3C93DE8E8975}" srcId="{5FC74967-5821-44F6-9F03-EA223582C6EF}" destId="{024DD6A2-6899-4702-89A3-2D540CFD672F}" srcOrd="2" destOrd="0" parTransId="{07276EAF-D76E-4BBD-AA70-03B6D1166F36}" sibTransId="{D7778F9F-C54C-4CF3-ABD6-F14725236E13}"/>
    <dgm:cxn modelId="{08D5A0E3-70FF-49A5-88F0-3E779A759BE2}" srcId="{7162EA44-EA74-4A15-83E7-1EA97C65064F}" destId="{3D990925-E0DE-49F9-AF40-E6F684189308}" srcOrd="0" destOrd="0" parTransId="{C28EB9C5-9CFD-4532-8A1D-0718F8CED0D5}" sibTransId="{39FBE216-52FB-4F56-9F73-18090DD0FB05}"/>
    <dgm:cxn modelId="{9A85E7E7-653B-4193-8B50-5095A0D990D0}" srcId="{7162EA44-EA74-4A15-83E7-1EA97C65064F}" destId="{85DA709C-65BF-4FD0-BA18-2BA44A75DE4A}" srcOrd="1" destOrd="0" parTransId="{F6DC8151-5204-4129-A0DC-78B67420916A}" sibTransId="{368A8EF3-663C-41A4-828E-F74715EB4BBF}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D39442C1-658E-493D-943D-CBA499679D2A}" type="presParOf" srcId="{B637EA95-7FCF-4061-A150-F8C5740D8CE5}" destId="{24F7DC11-9C83-421E-8161-7CD8E80580FB}" srcOrd="0" destOrd="0" presId="urn:microsoft.com/office/officeart/2005/8/layout/process4"/>
    <dgm:cxn modelId="{E720563C-0FB2-4B99-8ADD-EE731292E1CF}" type="presParOf" srcId="{24F7DC11-9C83-421E-8161-7CD8E80580FB}" destId="{68EF7C93-17EE-47EE-9234-8E0FC20B9CB2}" srcOrd="0" destOrd="0" presId="urn:microsoft.com/office/officeart/2005/8/layout/process4"/>
    <dgm:cxn modelId="{B764FE43-6D70-4B40-8972-0C3C63D26034}" type="presParOf" srcId="{24F7DC11-9C83-421E-8161-7CD8E80580FB}" destId="{A9350017-7680-4D65-9801-682A146F2401}" srcOrd="1" destOrd="0" presId="urn:microsoft.com/office/officeart/2005/8/layout/process4"/>
    <dgm:cxn modelId="{5107331B-3A1D-4EF9-8CAE-B15C9F144C06}" type="presParOf" srcId="{24F7DC11-9C83-421E-8161-7CD8E80580FB}" destId="{64B4CD01-0B4B-4C34-9F0A-C9BA85C46ACF}" srcOrd="2" destOrd="0" presId="urn:microsoft.com/office/officeart/2005/8/layout/process4"/>
    <dgm:cxn modelId="{0210CE72-B304-4DFB-A02E-D4D1A64E64CE}" type="presParOf" srcId="{64B4CD01-0B4B-4C34-9F0A-C9BA85C46ACF}" destId="{6F284C22-B4FC-40C5-B018-8C2A380D8737}" srcOrd="0" destOrd="0" presId="urn:microsoft.com/office/officeart/2005/8/layout/process4"/>
    <dgm:cxn modelId="{21817F84-B380-40FA-8ECE-1BB79AC6D873}" type="presParOf" srcId="{64B4CD01-0B4B-4C34-9F0A-C9BA85C46ACF}" destId="{3FA908AA-290C-4687-BAC5-901B17080715}" srcOrd="1" destOrd="0" presId="urn:microsoft.com/office/officeart/2005/8/layout/process4"/>
    <dgm:cxn modelId="{DCE45441-3595-4700-9D32-880CFAEC6DE4}" type="presParOf" srcId="{64B4CD01-0B4B-4C34-9F0A-C9BA85C46ACF}" destId="{E2435DA8-CECD-4F25-A933-6805255C29E9}" srcOrd="2" destOrd="0" presId="urn:microsoft.com/office/officeart/2005/8/layout/process4"/>
    <dgm:cxn modelId="{F88356D8-998C-442E-BDAB-796BD1B5B5E3}" type="presParOf" srcId="{B637EA95-7FCF-4061-A150-F8C5740D8CE5}" destId="{431AB922-16D3-4B4D-80A8-8AB84F6D4E29}" srcOrd="1" destOrd="0" presId="urn:microsoft.com/office/officeart/2005/8/layout/process4"/>
    <dgm:cxn modelId="{20DBB06B-546B-4E82-8FB7-E4A7D70E90BA}" type="presParOf" srcId="{B637EA95-7FCF-4061-A150-F8C5740D8CE5}" destId="{1A57AB4F-B55B-43EC-9D57-3260B0144D01}" srcOrd="2" destOrd="0" presId="urn:microsoft.com/office/officeart/2005/8/layout/process4"/>
    <dgm:cxn modelId="{D4A37CD5-643E-4D35-B555-77459A5F9DAF}" type="presParOf" srcId="{1A57AB4F-B55B-43EC-9D57-3260B0144D01}" destId="{57BB88CA-0600-4FFE-8E20-4803B709820B}" srcOrd="0" destOrd="0" presId="urn:microsoft.com/office/officeart/2005/8/layout/process4"/>
    <dgm:cxn modelId="{9708F686-4D0F-408F-8ED5-821CA2E58BC4}" type="presParOf" srcId="{1A57AB4F-B55B-43EC-9D57-3260B0144D01}" destId="{4E568009-FB4D-4515-9C3D-F792A793A17A}" srcOrd="1" destOrd="0" presId="urn:microsoft.com/office/officeart/2005/8/layout/process4"/>
    <dgm:cxn modelId="{D5F879ED-F6DD-4D0E-9821-4C79ADED42F7}" type="presParOf" srcId="{1A57AB4F-B55B-43EC-9D57-3260B0144D01}" destId="{9BCAE01C-6DB2-44DD-913B-AD7A2AB91719}" srcOrd="2" destOrd="0" presId="urn:microsoft.com/office/officeart/2005/8/layout/process4"/>
    <dgm:cxn modelId="{4C2E5CD8-3E0D-4D0B-9C45-0D5C57762D83}" type="presParOf" srcId="{9BCAE01C-6DB2-44DD-913B-AD7A2AB91719}" destId="{5125ACC6-F126-40D4-A1CC-4663DA592F7B}" srcOrd="0" destOrd="0" presId="urn:microsoft.com/office/officeart/2005/8/layout/process4"/>
    <dgm:cxn modelId="{700E3F06-C04B-455D-AEBF-96456B5A415B}" type="presParOf" srcId="{9BCAE01C-6DB2-44DD-913B-AD7A2AB91719}" destId="{158D78F4-1AE6-43F7-96AC-AC6EA9D2AA97}" srcOrd="1" destOrd="0" presId="urn:microsoft.com/office/officeart/2005/8/layout/process4"/>
    <dgm:cxn modelId="{FD7D6BCA-90CD-47C3-BF3C-009E4DC8D040}" type="presParOf" srcId="{9BCAE01C-6DB2-44DD-913B-AD7A2AB91719}" destId="{BA24F6B0-7393-4A06-86CD-C8DC3347CEA9}" srcOrd="2" destOrd="0" presId="urn:microsoft.com/office/officeart/2005/8/layout/process4"/>
    <dgm:cxn modelId="{4080C6E8-56EF-4F75-BE6F-017AD23FB9AF}" type="presParOf" srcId="{9BCAE01C-6DB2-44DD-913B-AD7A2AB91719}" destId="{B0BCCE2E-7364-4073-AA92-745E00F3B5AF}" srcOrd="3" destOrd="0" presId="urn:microsoft.com/office/officeart/2005/8/layout/process4"/>
    <dgm:cxn modelId="{6389509C-DAE5-4DDB-8BA1-F5053C7B802E}" type="presParOf" srcId="{B637EA95-7FCF-4061-A150-F8C5740D8CE5}" destId="{155F8EDA-0608-4B96-A57A-329E30478333}" srcOrd="3" destOrd="0" presId="urn:microsoft.com/office/officeart/2005/8/layout/process4"/>
    <dgm:cxn modelId="{0A8B7FC7-25FA-4CC3-992C-C9060C1C5ED4}" type="presParOf" srcId="{B637EA95-7FCF-4061-A150-F8C5740D8CE5}" destId="{88C54B8A-4BC0-4411-A765-74F53476BE6D}" srcOrd="4" destOrd="0" presId="urn:microsoft.com/office/officeart/2005/8/layout/process4"/>
    <dgm:cxn modelId="{0059AACF-6FFC-4766-9F85-A7ED404E2A01}" type="presParOf" srcId="{88C54B8A-4BC0-4411-A765-74F53476BE6D}" destId="{76404FC0-4D49-413E-9282-CFEEC8F7E527}" srcOrd="0" destOrd="0" presId="urn:microsoft.com/office/officeart/2005/8/layout/process4"/>
    <dgm:cxn modelId="{CA5DF319-318D-49A9-8FAD-21819ACF6D08}" type="presParOf" srcId="{88C54B8A-4BC0-4411-A765-74F53476BE6D}" destId="{C6945BE9-BB86-4EB4-BB38-F664046D07C5}" srcOrd="1" destOrd="0" presId="urn:microsoft.com/office/officeart/2005/8/layout/process4"/>
    <dgm:cxn modelId="{487953D4-E28C-4D5C-B9A8-586BA41EAB4D}" type="presParOf" srcId="{88C54B8A-4BC0-4411-A765-74F53476BE6D}" destId="{E991B427-B836-40C4-87FB-6C2D443054C5}" srcOrd="2" destOrd="0" presId="urn:microsoft.com/office/officeart/2005/8/layout/process4"/>
    <dgm:cxn modelId="{9D0769E0-61E4-4523-9E53-5C6975D74566}" type="presParOf" srcId="{E991B427-B836-40C4-87FB-6C2D443054C5}" destId="{76588A47-94FD-4D10-891D-6D88BC3148B3}" srcOrd="0" destOrd="0" presId="urn:microsoft.com/office/officeart/2005/8/layout/process4"/>
    <dgm:cxn modelId="{42828C84-7452-4ADE-8475-06FA2315539E}" type="presParOf" srcId="{E991B427-B836-40C4-87FB-6C2D443054C5}" destId="{3ACD1E5F-0781-4B18-8C0B-2F0D9FD23D3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4 : La relation aux parties prenantes</a:t>
          </a: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5 : La mobilisation des équipes autour de la RSE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2EA44-EA74-4A15-83E7-1EA97C65064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6 : Evaluation, reporting RSE et amélioration continue</a:t>
          </a:r>
          <a:endParaRPr lang="fr-FR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EA297-C362-4C4B-8280-AC4DC100B841}" type="par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A5DC9-0F6D-4D88-B38D-A24A9163239B}" type="sib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90925-E0DE-49F9-AF40-E6F68418930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Identifier des outils et mettre en place un système d’évaluation de démarche RSE</a:t>
          </a:r>
        </a:p>
      </dgm:t>
    </dgm:pt>
    <dgm:pt modelId="{C28EB9C5-9CFD-4532-8A1D-0718F8CED0D5}" type="parTrans" cxnId="{08D5A0E3-70FF-49A5-88F0-3E779A759B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FBE216-52FB-4F56-9F73-18090DD0FB05}" type="sibTrans" cxnId="{08D5A0E3-70FF-49A5-88F0-3E779A759B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D4EFD-39A7-44E8-8374-A893F45DE04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Connaître les enjeux et le cadre réglementaire 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du reporting extra-financier chez les bailleurs sociaux</a:t>
          </a:r>
        </a:p>
      </dgm:t>
    </dgm:pt>
    <dgm:pt modelId="{7C21C2C3-5ADE-4832-97C6-04CF0C5E18C8}" type="parTrans" cxnId="{B143EBF4-AD68-490E-8C12-38663DE05A2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0BAAA-9071-4B83-8E27-1C6F276E1ED2}" type="sibTrans" cxnId="{B143EBF4-AD68-490E-8C12-38663DE05A2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08CBA-6E07-4315-84CE-8EC63D2639CA}">
      <dgm:prSet custT="1"/>
      <dgm:spPr/>
      <dgm:t>
        <a:bodyPr/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Mettre en place un dispositif de reporting RSE </a:t>
          </a:r>
          <a:b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s’appuyant sur des outils de collecte, de suivi </a:t>
          </a:r>
          <a:b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et de contrôle des données</a:t>
          </a:r>
        </a:p>
      </dgm:t>
    </dgm:pt>
    <dgm:pt modelId="{A4293DA4-993B-4EEF-A55A-924B33458199}" type="parTrans" cxnId="{31C41B10-2E47-4AAC-A82D-52D0536338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CC124-FB40-4F02-A199-6EA849932FFC}" type="sibTrans" cxnId="{31C41B10-2E47-4AAC-A82D-52D0536338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33925-425B-4299-9520-69770E94B546}">
      <dgm:prSet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Animer le dialogue avec l’ensemble des parties prenantes internes et externes</a:t>
          </a:r>
        </a:p>
      </dgm:t>
    </dgm:pt>
    <dgm:pt modelId="{42193C2B-B993-47FB-AF4F-AE7D109BF294}" type="parTrans" cxnId="{512559F1-CF4E-402D-AB78-734ACCD795AC}">
      <dgm:prSet/>
      <dgm:spPr/>
      <dgm:t>
        <a:bodyPr/>
        <a:lstStyle/>
        <a:p>
          <a:endParaRPr lang="fr-FR"/>
        </a:p>
      </dgm:t>
    </dgm:pt>
    <dgm:pt modelId="{0F859B4F-0063-4354-978A-F3CBF328FA7E}" type="sibTrans" cxnId="{512559F1-CF4E-402D-AB78-734ACCD795AC}">
      <dgm:prSet/>
      <dgm:spPr/>
      <dgm:t>
        <a:bodyPr/>
        <a:lstStyle/>
        <a:p>
          <a:endParaRPr lang="fr-FR"/>
        </a:p>
      </dgm:t>
    </dgm:pt>
    <dgm:pt modelId="{C8A6AFCD-5407-4FA0-B01D-C758554552C8}">
      <dgm:prSet/>
      <dgm:spPr/>
      <dgm:t>
        <a:bodyPr/>
        <a:lstStyle/>
        <a:p>
          <a:pPr>
            <a:lnSpc>
              <a:spcPct val="120000"/>
            </a:lnSpc>
          </a:pPr>
          <a:r>
            <a:rPr lang="fr-FR">
              <a:latin typeface="Arial" panose="020B0604020202020204" pitchFamily="34" charset="0"/>
              <a:cs typeface="Arial" panose="020B0604020202020204" pitchFamily="34" charset="0"/>
            </a:rPr>
            <a:t>Mobiliser et coconstruire </a:t>
          </a:r>
          <a:br>
            <a:rPr lang="fr-FR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>
              <a:latin typeface="Arial" panose="020B0604020202020204" pitchFamily="34" charset="0"/>
              <a:cs typeface="Arial" panose="020B0604020202020204" pitchFamily="34" charset="0"/>
            </a:rPr>
            <a:t>avec ses parties prenantes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939F5-E35F-4084-912A-3E097C62339D}" type="parTrans" cxnId="{461CA30F-6BFE-45BD-BC54-20FAC9746F62}">
      <dgm:prSet/>
      <dgm:spPr/>
      <dgm:t>
        <a:bodyPr/>
        <a:lstStyle/>
        <a:p>
          <a:endParaRPr lang="fr-FR"/>
        </a:p>
      </dgm:t>
    </dgm:pt>
    <dgm:pt modelId="{18A5CAD7-9325-4BF4-9357-B15280A4AA0B}" type="sibTrans" cxnId="{461CA30F-6BFE-45BD-BC54-20FAC9746F62}">
      <dgm:prSet/>
      <dgm:spPr/>
      <dgm:t>
        <a:bodyPr/>
        <a:lstStyle/>
        <a:p>
          <a:endParaRPr lang="fr-FR"/>
        </a:p>
      </dgm:t>
    </dgm:pt>
    <dgm:pt modelId="{7513EA39-B7B2-4520-A07C-EB317078A483}">
      <dgm:prSet/>
      <dgm:spPr/>
      <dgm:t>
        <a:bodyPr/>
        <a:lstStyle/>
        <a:p>
          <a:pPr>
            <a:lnSpc>
              <a:spcPct val="120000"/>
            </a:lnSpc>
          </a:pPr>
          <a:r>
            <a:rPr lang="fr-FR">
              <a:latin typeface="Arial" panose="020B0604020202020204" pitchFamily="34" charset="0"/>
              <a:cs typeface="Arial" panose="020B0604020202020204" pitchFamily="34" charset="0"/>
            </a:rPr>
            <a:t>Comprendre les enjeux du rendre compte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6F0442-17BE-4D92-B51D-E6A33907C183}" type="parTrans" cxnId="{22F4FCBA-7654-4ED5-B6E7-8AA88F962946}">
      <dgm:prSet/>
      <dgm:spPr/>
      <dgm:t>
        <a:bodyPr/>
        <a:lstStyle/>
        <a:p>
          <a:endParaRPr lang="fr-FR"/>
        </a:p>
      </dgm:t>
    </dgm:pt>
    <dgm:pt modelId="{787E7FC9-F75F-4376-8ED0-684E305FFE8A}" type="sibTrans" cxnId="{22F4FCBA-7654-4ED5-B6E7-8AA88F962946}">
      <dgm:prSet/>
      <dgm:spPr/>
      <dgm:t>
        <a:bodyPr/>
        <a:lstStyle/>
        <a:p>
          <a:endParaRPr lang="fr-FR"/>
        </a:p>
      </dgm:t>
    </dgm:pt>
    <dgm:pt modelId="{7F0FDA56-7A49-42BB-845C-38EB53BC4D4F}">
      <dgm:prSet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Élaborer un rapport annuel RSE 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ou un rapport d’activité responsable</a:t>
          </a:r>
        </a:p>
      </dgm:t>
    </dgm:pt>
    <dgm:pt modelId="{DE7F9FE2-DBDB-4E71-884A-F4C42A1A0CB3}" type="parTrans" cxnId="{8C5A6E33-C29C-463A-B8CC-3BE7C0FE7190}">
      <dgm:prSet/>
      <dgm:spPr/>
      <dgm:t>
        <a:bodyPr/>
        <a:lstStyle/>
        <a:p>
          <a:endParaRPr lang="fr-FR"/>
        </a:p>
      </dgm:t>
    </dgm:pt>
    <dgm:pt modelId="{95FD11F7-ACAF-43AD-A168-E825E1A9E779}" type="sibTrans" cxnId="{8C5A6E33-C29C-463A-B8CC-3BE7C0FE7190}">
      <dgm:prSet/>
      <dgm:spPr/>
      <dgm:t>
        <a:bodyPr/>
        <a:lstStyle/>
        <a:p>
          <a:endParaRPr lang="fr-FR"/>
        </a:p>
      </dgm:t>
    </dgm:pt>
    <dgm:pt modelId="{F17E800E-8385-4F8D-89A5-01FBD999DC46}">
      <dgm:prSet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Susciter l’adhésion au projet RSE</a:t>
          </a:r>
        </a:p>
      </dgm:t>
    </dgm:pt>
    <dgm:pt modelId="{E42A3BE0-2856-49A4-89E0-EA7452B13082}" type="parTrans" cxnId="{DE48EFA4-7AF4-4EEF-A5C5-F730AD99322F}">
      <dgm:prSet/>
      <dgm:spPr/>
      <dgm:t>
        <a:bodyPr/>
        <a:lstStyle/>
        <a:p>
          <a:endParaRPr lang="fr-FR"/>
        </a:p>
      </dgm:t>
    </dgm:pt>
    <dgm:pt modelId="{ED9DC33F-D5F1-452A-AA63-1C6AF09A8659}" type="sibTrans" cxnId="{DE48EFA4-7AF4-4EEF-A5C5-F730AD99322F}">
      <dgm:prSet/>
      <dgm:spPr/>
      <dgm:t>
        <a:bodyPr/>
        <a:lstStyle/>
        <a:p>
          <a:endParaRPr lang="fr-FR"/>
        </a:p>
      </dgm:t>
    </dgm:pt>
    <dgm:pt modelId="{46AD7F8D-6B26-4647-82B5-EC1C5895007A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Mobiliser en interne et conduire le changement</a:t>
          </a:r>
        </a:p>
      </dgm:t>
    </dgm:pt>
    <dgm:pt modelId="{F8171FCF-12D7-48C7-BAC4-0D1C6385E20D}" type="parTrans" cxnId="{F118D947-3CE7-4CFB-8FC2-1D11C6261AC1}">
      <dgm:prSet/>
      <dgm:spPr/>
      <dgm:t>
        <a:bodyPr/>
        <a:lstStyle/>
        <a:p>
          <a:endParaRPr lang="fr-FR"/>
        </a:p>
      </dgm:t>
    </dgm:pt>
    <dgm:pt modelId="{698EF639-AA8D-49BC-BC96-57A35D1CA1B1}" type="sibTrans" cxnId="{F118D947-3CE7-4CFB-8FC2-1D11C6261AC1}">
      <dgm:prSet/>
      <dgm:spPr/>
      <dgm:t>
        <a:bodyPr/>
        <a:lstStyle/>
        <a:p>
          <a:endParaRPr lang="fr-FR"/>
        </a:p>
      </dgm:t>
    </dgm:pt>
    <dgm:pt modelId="{F00BAFA7-81CC-4376-B243-88C45F6898B1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Associer les Instances Représentatives du Personnel dans la démarche RSE</a:t>
          </a:r>
        </a:p>
      </dgm:t>
    </dgm:pt>
    <dgm:pt modelId="{D9330B1C-4884-4B53-96BE-0C1289BE0C60}" type="parTrans" cxnId="{591E7289-E7B7-4DE4-8B00-F28556110E6C}">
      <dgm:prSet/>
      <dgm:spPr/>
      <dgm:t>
        <a:bodyPr/>
        <a:lstStyle/>
        <a:p>
          <a:endParaRPr lang="fr-FR"/>
        </a:p>
      </dgm:t>
    </dgm:pt>
    <dgm:pt modelId="{3175860E-4572-4B93-A94F-B1AFAB8F529E}" type="sibTrans" cxnId="{591E7289-E7B7-4DE4-8B00-F28556110E6C}">
      <dgm:prSet/>
      <dgm:spPr/>
      <dgm:t>
        <a:bodyPr/>
        <a:lstStyle/>
        <a:p>
          <a:endParaRPr lang="fr-FR"/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24F7DC11-9C83-421E-8161-7CD8E80580FB}" type="pres">
      <dgm:prSet presAssocID="{7162EA44-EA74-4A15-83E7-1EA97C65064F}" presName="boxAndChildren" presStyleCnt="0"/>
      <dgm:spPr/>
    </dgm:pt>
    <dgm:pt modelId="{68EF7C93-17EE-47EE-9234-8E0FC20B9CB2}" type="pres">
      <dgm:prSet presAssocID="{7162EA44-EA74-4A15-83E7-1EA97C65064F}" presName="parentTextBox" presStyleLbl="node1" presStyleIdx="0" presStyleCnt="3"/>
      <dgm:spPr/>
    </dgm:pt>
    <dgm:pt modelId="{A9350017-7680-4D65-9801-682A146F2401}" type="pres">
      <dgm:prSet presAssocID="{7162EA44-EA74-4A15-83E7-1EA97C65064F}" presName="entireBox" presStyleLbl="node1" presStyleIdx="0" presStyleCnt="3"/>
      <dgm:spPr/>
    </dgm:pt>
    <dgm:pt modelId="{64B4CD01-0B4B-4C34-9F0A-C9BA85C46ACF}" type="pres">
      <dgm:prSet presAssocID="{7162EA44-EA74-4A15-83E7-1EA97C65064F}" presName="descendantBox" presStyleCnt="0"/>
      <dgm:spPr/>
    </dgm:pt>
    <dgm:pt modelId="{6F284C22-B4FC-40C5-B018-8C2A380D8737}" type="pres">
      <dgm:prSet presAssocID="{3D990925-E0DE-49F9-AF40-E6F684189308}" presName="childTextBox" presStyleLbl="fgAccFollowNode1" presStyleIdx="0" presStyleCnt="10">
        <dgm:presLayoutVars>
          <dgm:bulletEnabled val="1"/>
        </dgm:presLayoutVars>
      </dgm:prSet>
      <dgm:spPr/>
    </dgm:pt>
    <dgm:pt modelId="{EA95A053-E608-4B6E-BF99-A4CBF4590F94}" type="pres">
      <dgm:prSet presAssocID="{980D4EFD-39A7-44E8-8374-A893F45DE04F}" presName="childTextBox" presStyleLbl="fgAccFollowNode1" presStyleIdx="1" presStyleCnt="10">
        <dgm:presLayoutVars>
          <dgm:bulletEnabled val="1"/>
        </dgm:presLayoutVars>
      </dgm:prSet>
      <dgm:spPr/>
    </dgm:pt>
    <dgm:pt modelId="{019468C9-CEE4-4202-8F2E-8E7C4F899D8E}" type="pres">
      <dgm:prSet presAssocID="{77F08CBA-6E07-4315-84CE-8EC63D2639CA}" presName="childTextBox" presStyleLbl="fgAccFollowNode1" presStyleIdx="2" presStyleCnt="10">
        <dgm:presLayoutVars>
          <dgm:bulletEnabled val="1"/>
        </dgm:presLayoutVars>
      </dgm:prSet>
      <dgm:spPr/>
    </dgm:pt>
    <dgm:pt modelId="{431AB922-16D3-4B4D-80A8-8AB84F6D4E29}" type="pres">
      <dgm:prSet presAssocID="{D00B19A3-65D7-4BCE-BDA8-622BDA757A43}" presName="sp" presStyleCnt="0"/>
      <dgm:spPr/>
    </dgm:pt>
    <dgm:pt modelId="{1A57AB4F-B55B-43EC-9D57-3260B0144D01}" type="pres">
      <dgm:prSet presAssocID="{5FC74967-5821-44F6-9F03-EA223582C6EF}" presName="arrowAndChildren" presStyleCnt="0"/>
      <dgm:spPr/>
    </dgm:pt>
    <dgm:pt modelId="{57BB88CA-0600-4FFE-8E20-4803B709820B}" type="pres">
      <dgm:prSet presAssocID="{5FC74967-5821-44F6-9F03-EA223582C6EF}" presName="parentTextArrow" presStyleLbl="node1" presStyleIdx="0" presStyleCnt="3"/>
      <dgm:spPr/>
    </dgm:pt>
    <dgm:pt modelId="{4E568009-FB4D-4515-9C3D-F792A793A17A}" type="pres">
      <dgm:prSet presAssocID="{5FC74967-5821-44F6-9F03-EA223582C6EF}" presName="arrow" presStyleLbl="node1" presStyleIdx="1" presStyleCnt="3"/>
      <dgm:spPr/>
    </dgm:pt>
    <dgm:pt modelId="{9BCAE01C-6DB2-44DD-913B-AD7A2AB91719}" type="pres">
      <dgm:prSet presAssocID="{5FC74967-5821-44F6-9F03-EA223582C6EF}" presName="descendantArrow" presStyleCnt="0"/>
      <dgm:spPr/>
    </dgm:pt>
    <dgm:pt modelId="{E77D0AC7-035E-48F0-9EEF-1FBAC53C7DB6}" type="pres">
      <dgm:prSet presAssocID="{F17E800E-8385-4F8D-89A5-01FBD999DC46}" presName="childTextArrow" presStyleLbl="fgAccFollowNode1" presStyleIdx="3" presStyleCnt="10" custLinFactNeighborY="5428">
        <dgm:presLayoutVars>
          <dgm:bulletEnabled val="1"/>
        </dgm:presLayoutVars>
      </dgm:prSet>
      <dgm:spPr/>
    </dgm:pt>
    <dgm:pt modelId="{D847E45F-6703-45CE-8AC2-2DBA7D703BA5}" type="pres">
      <dgm:prSet presAssocID="{46AD7F8D-6B26-4647-82B5-EC1C5895007A}" presName="childTextArrow" presStyleLbl="fgAccFollowNode1" presStyleIdx="4" presStyleCnt="10">
        <dgm:presLayoutVars>
          <dgm:bulletEnabled val="1"/>
        </dgm:presLayoutVars>
      </dgm:prSet>
      <dgm:spPr/>
    </dgm:pt>
    <dgm:pt modelId="{0B80D4FF-6C8A-4FD1-9EBB-4209928B26ED}" type="pres">
      <dgm:prSet presAssocID="{F00BAFA7-81CC-4376-B243-88C45F6898B1}" presName="childTextArrow" presStyleLbl="fgAccFollowNode1" presStyleIdx="5" presStyleCnt="10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1" presStyleCnt="3"/>
      <dgm:spPr/>
    </dgm:pt>
    <dgm:pt modelId="{C6945BE9-BB86-4EB4-BB38-F664046D07C5}" type="pres">
      <dgm:prSet presAssocID="{3CB2BBA7-CEA0-4467-A6AE-A0C72C529AD8}" presName="arrow" presStyleLbl="node1" presStyleIdx="2" presStyleCnt="3" custLinFactNeighborX="0" custLinFactNeighborY="-4936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2A35E19C-F75C-43F7-8614-767FFC016A6D}" type="pres">
      <dgm:prSet presAssocID="{8EE33925-425B-4299-9520-69770E94B546}" presName="childTextArrow" presStyleLbl="fgAccFollowNode1" presStyleIdx="6" presStyleCnt="10">
        <dgm:presLayoutVars>
          <dgm:bulletEnabled val="1"/>
        </dgm:presLayoutVars>
      </dgm:prSet>
      <dgm:spPr/>
    </dgm:pt>
    <dgm:pt modelId="{7D1BD6CB-3096-4EBA-A4F7-4059DC772334}" type="pres">
      <dgm:prSet presAssocID="{C8A6AFCD-5407-4FA0-B01D-C758554552C8}" presName="childTextArrow" presStyleLbl="fgAccFollowNode1" presStyleIdx="7" presStyleCnt="10">
        <dgm:presLayoutVars>
          <dgm:bulletEnabled val="1"/>
        </dgm:presLayoutVars>
      </dgm:prSet>
      <dgm:spPr/>
    </dgm:pt>
    <dgm:pt modelId="{46C7AC78-18C9-4012-BE7A-5BCD3E3633E7}" type="pres">
      <dgm:prSet presAssocID="{7513EA39-B7B2-4520-A07C-EB317078A483}" presName="childTextArrow" presStyleLbl="fgAccFollowNode1" presStyleIdx="8" presStyleCnt="10">
        <dgm:presLayoutVars>
          <dgm:bulletEnabled val="1"/>
        </dgm:presLayoutVars>
      </dgm:prSet>
      <dgm:spPr/>
    </dgm:pt>
    <dgm:pt modelId="{8FEF5C22-40FE-491E-8FF3-21192C6E9863}" type="pres">
      <dgm:prSet presAssocID="{7F0FDA56-7A49-42BB-845C-38EB53BC4D4F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8D5B5304-C771-4665-A0B0-B6B9CFAF3808}" type="presOf" srcId="{3D990925-E0DE-49F9-AF40-E6F684189308}" destId="{6F284C22-B4FC-40C5-B018-8C2A380D8737}" srcOrd="0" destOrd="0" presId="urn:microsoft.com/office/officeart/2005/8/layout/process4"/>
    <dgm:cxn modelId="{461CA30F-6BFE-45BD-BC54-20FAC9746F62}" srcId="{3CB2BBA7-CEA0-4467-A6AE-A0C72C529AD8}" destId="{C8A6AFCD-5407-4FA0-B01D-C758554552C8}" srcOrd="1" destOrd="0" parTransId="{5D7939F5-E35F-4084-912A-3E097C62339D}" sibTransId="{18A5CAD7-9325-4BF4-9357-B15280A4AA0B}"/>
    <dgm:cxn modelId="{31C41B10-2E47-4AAC-A82D-52D0536338E2}" srcId="{7162EA44-EA74-4A15-83E7-1EA97C65064F}" destId="{77F08CBA-6E07-4315-84CE-8EC63D2639CA}" srcOrd="2" destOrd="0" parTransId="{A4293DA4-993B-4EEF-A55A-924B33458199}" sibTransId="{6D0CC124-FB40-4F02-A199-6EA849932FFC}"/>
    <dgm:cxn modelId="{788E041F-01F1-41CA-A532-41290CC3BB36}" type="presOf" srcId="{3CB2BBA7-CEA0-4467-A6AE-A0C72C529AD8}" destId="{C6945BE9-BB86-4EB4-BB38-F664046D07C5}" srcOrd="1" destOrd="0" presId="urn:microsoft.com/office/officeart/2005/8/layout/process4"/>
    <dgm:cxn modelId="{0E513022-2AC4-4DED-BEC1-85ED478FF37C}" srcId="{DEAEC0BF-98E9-4707-8C5F-47748EA73408}" destId="{7162EA44-EA74-4A15-83E7-1EA97C65064F}" srcOrd="2" destOrd="0" parTransId="{7DCEA297-C362-4C4B-8280-AC4DC100B841}" sibTransId="{8F3A5DC9-0F6D-4D88-B38D-A24A9163239B}"/>
    <dgm:cxn modelId="{FFD1682A-506D-49EA-95B1-38AB222040C9}" type="presOf" srcId="{980D4EFD-39A7-44E8-8374-A893F45DE04F}" destId="{EA95A053-E608-4B6E-BF99-A4CBF4590F94}" srcOrd="0" destOrd="0" presId="urn:microsoft.com/office/officeart/2005/8/layout/process4"/>
    <dgm:cxn modelId="{8C5A6E33-C29C-463A-B8CC-3BE7C0FE7190}" srcId="{3CB2BBA7-CEA0-4467-A6AE-A0C72C529AD8}" destId="{7F0FDA56-7A49-42BB-845C-38EB53BC4D4F}" srcOrd="3" destOrd="0" parTransId="{DE7F9FE2-DBDB-4E71-884A-F4C42A1A0CB3}" sibTransId="{95FD11F7-ACAF-43AD-A168-E825E1A9E779}"/>
    <dgm:cxn modelId="{1FCB4D37-C776-4025-B97B-E88A8AB0DE95}" type="presOf" srcId="{7513EA39-B7B2-4520-A07C-EB317078A483}" destId="{46C7AC78-18C9-4012-BE7A-5BCD3E3633E7}" srcOrd="0" destOrd="0" presId="urn:microsoft.com/office/officeart/2005/8/layout/process4"/>
    <dgm:cxn modelId="{D808663C-9685-4F01-A9FD-C327A3CBBF12}" type="presOf" srcId="{8EE33925-425B-4299-9520-69770E94B546}" destId="{2A35E19C-F75C-43F7-8614-767FFC016A6D}" srcOrd="0" destOrd="0" presId="urn:microsoft.com/office/officeart/2005/8/layout/process4"/>
    <dgm:cxn modelId="{D869835B-5688-4658-9C07-F17F979C7B77}" type="presOf" srcId="{7F0FDA56-7A49-42BB-845C-38EB53BC4D4F}" destId="{8FEF5C22-40FE-491E-8FF3-21192C6E9863}" srcOrd="0" destOrd="0" presId="urn:microsoft.com/office/officeart/2005/8/layout/process4"/>
    <dgm:cxn modelId="{436E7B43-9702-4EED-B2E1-08C67AE4606B}" type="presOf" srcId="{3CB2BBA7-CEA0-4467-A6AE-A0C72C529AD8}" destId="{76404FC0-4D49-413E-9282-CFEEC8F7E527}" srcOrd="0" destOrd="0" presId="urn:microsoft.com/office/officeart/2005/8/layout/process4"/>
    <dgm:cxn modelId="{F118D947-3CE7-4CFB-8FC2-1D11C6261AC1}" srcId="{5FC74967-5821-44F6-9F03-EA223582C6EF}" destId="{46AD7F8D-6B26-4647-82B5-EC1C5895007A}" srcOrd="1" destOrd="0" parTransId="{F8171FCF-12D7-48C7-BAC4-0D1C6385E20D}" sibTransId="{698EF639-AA8D-49BC-BC96-57A35D1CA1B1}"/>
    <dgm:cxn modelId="{085DDA6C-1938-4A0B-8877-B8A742279E13}" type="presOf" srcId="{7162EA44-EA74-4A15-83E7-1EA97C65064F}" destId="{68EF7C93-17EE-47EE-9234-8E0FC20B9CB2}" srcOrd="0" destOrd="0" presId="urn:microsoft.com/office/officeart/2005/8/layout/process4"/>
    <dgm:cxn modelId="{D7025C6D-4BD7-43F6-924A-6483925397B9}" type="presOf" srcId="{46AD7F8D-6B26-4647-82B5-EC1C5895007A}" destId="{D847E45F-6703-45CE-8AC2-2DBA7D703BA5}" srcOrd="0" destOrd="0" presId="urn:microsoft.com/office/officeart/2005/8/layout/process4"/>
    <dgm:cxn modelId="{F10E8575-6E9C-4A72-90AB-6F1EA948A182}" type="presOf" srcId="{77F08CBA-6E07-4315-84CE-8EC63D2639CA}" destId="{019468C9-CEE4-4202-8F2E-8E7C4F899D8E}" srcOrd="0" destOrd="0" presId="urn:microsoft.com/office/officeart/2005/8/layout/process4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BFE3B580-A740-4449-8342-4A3E934A9A2D}" type="presOf" srcId="{C8A6AFCD-5407-4FA0-B01D-C758554552C8}" destId="{7D1BD6CB-3096-4EBA-A4F7-4059DC772334}" srcOrd="0" destOrd="0" presId="urn:microsoft.com/office/officeart/2005/8/layout/process4"/>
    <dgm:cxn modelId="{AC05FC81-A0B1-4AC4-AE70-A67342949DAC}" type="presOf" srcId="{7162EA44-EA74-4A15-83E7-1EA97C65064F}" destId="{A9350017-7680-4D65-9801-682A146F2401}" srcOrd="1" destOrd="0" presId="urn:microsoft.com/office/officeart/2005/8/layout/process4"/>
    <dgm:cxn modelId="{591E7289-E7B7-4DE4-8B00-F28556110E6C}" srcId="{5FC74967-5821-44F6-9F03-EA223582C6EF}" destId="{F00BAFA7-81CC-4376-B243-88C45F6898B1}" srcOrd="2" destOrd="0" parTransId="{D9330B1C-4884-4B53-96BE-0C1289BE0C60}" sibTransId="{3175860E-4572-4B93-A94F-B1AFAB8F529E}"/>
    <dgm:cxn modelId="{7E1FB196-7326-4CC1-A7D2-965EE390CB3E}" type="presOf" srcId="{F17E800E-8385-4F8D-89A5-01FBD999DC46}" destId="{E77D0AC7-035E-48F0-9EEF-1FBAC53C7DB6}" srcOrd="0" destOrd="0" presId="urn:microsoft.com/office/officeart/2005/8/layout/process4"/>
    <dgm:cxn modelId="{DE48EFA4-7AF4-4EEF-A5C5-F730AD99322F}" srcId="{5FC74967-5821-44F6-9F03-EA223582C6EF}" destId="{F17E800E-8385-4F8D-89A5-01FBD999DC46}" srcOrd="0" destOrd="0" parTransId="{E42A3BE0-2856-49A4-89E0-EA7452B13082}" sibTransId="{ED9DC33F-D5F1-452A-AA63-1C6AF09A8659}"/>
    <dgm:cxn modelId="{22F4FCBA-7654-4ED5-B6E7-8AA88F962946}" srcId="{3CB2BBA7-CEA0-4467-A6AE-A0C72C529AD8}" destId="{7513EA39-B7B2-4520-A07C-EB317078A483}" srcOrd="2" destOrd="0" parTransId="{276F0442-17BE-4D92-B51D-E6A33907C183}" sibTransId="{787E7FC9-F75F-4376-8ED0-684E305FFE8A}"/>
    <dgm:cxn modelId="{633838C2-10A1-4FEF-8F86-12B5CC3E101A}" type="presOf" srcId="{5FC74967-5821-44F6-9F03-EA223582C6EF}" destId="{4E568009-FB4D-4515-9C3D-F792A793A17A}" srcOrd="1" destOrd="0" presId="urn:microsoft.com/office/officeart/2005/8/layout/process4"/>
    <dgm:cxn modelId="{932C23C4-50A3-4FA7-A2AB-125006F37363}" type="presOf" srcId="{F00BAFA7-81CC-4376-B243-88C45F6898B1}" destId="{0B80D4FF-6C8A-4FD1-9EBB-4209928B26ED}" srcOrd="0" destOrd="0" presId="urn:microsoft.com/office/officeart/2005/8/layout/process4"/>
    <dgm:cxn modelId="{C764E9C6-7963-4AF4-B13E-3AC9B5DE3D10}" type="presOf" srcId="{5FC74967-5821-44F6-9F03-EA223582C6EF}" destId="{57BB88CA-0600-4FFE-8E20-4803B709820B}" srcOrd="0" destOrd="0" presId="urn:microsoft.com/office/officeart/2005/8/layout/process4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08D5A0E3-70FF-49A5-88F0-3E779A759BE2}" srcId="{7162EA44-EA74-4A15-83E7-1EA97C65064F}" destId="{3D990925-E0DE-49F9-AF40-E6F684189308}" srcOrd="0" destOrd="0" parTransId="{C28EB9C5-9CFD-4532-8A1D-0718F8CED0D5}" sibTransId="{39FBE216-52FB-4F56-9F73-18090DD0FB05}"/>
    <dgm:cxn modelId="{512559F1-CF4E-402D-AB78-734ACCD795AC}" srcId="{3CB2BBA7-CEA0-4467-A6AE-A0C72C529AD8}" destId="{8EE33925-425B-4299-9520-69770E94B546}" srcOrd="0" destOrd="0" parTransId="{42193C2B-B993-47FB-AF4F-AE7D109BF294}" sibTransId="{0F859B4F-0063-4354-978A-F3CBF328FA7E}"/>
    <dgm:cxn modelId="{B143EBF4-AD68-490E-8C12-38663DE05A2E}" srcId="{7162EA44-EA74-4A15-83E7-1EA97C65064F}" destId="{980D4EFD-39A7-44E8-8374-A893F45DE04F}" srcOrd="1" destOrd="0" parTransId="{7C21C2C3-5ADE-4832-97C6-04CF0C5E18C8}" sibTransId="{BFD0BAAA-9071-4B83-8E27-1C6F276E1ED2}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D39442C1-658E-493D-943D-CBA499679D2A}" type="presParOf" srcId="{B637EA95-7FCF-4061-A150-F8C5740D8CE5}" destId="{24F7DC11-9C83-421E-8161-7CD8E80580FB}" srcOrd="0" destOrd="0" presId="urn:microsoft.com/office/officeart/2005/8/layout/process4"/>
    <dgm:cxn modelId="{E720563C-0FB2-4B99-8ADD-EE731292E1CF}" type="presParOf" srcId="{24F7DC11-9C83-421E-8161-7CD8E80580FB}" destId="{68EF7C93-17EE-47EE-9234-8E0FC20B9CB2}" srcOrd="0" destOrd="0" presId="urn:microsoft.com/office/officeart/2005/8/layout/process4"/>
    <dgm:cxn modelId="{B764FE43-6D70-4B40-8972-0C3C63D26034}" type="presParOf" srcId="{24F7DC11-9C83-421E-8161-7CD8E80580FB}" destId="{A9350017-7680-4D65-9801-682A146F2401}" srcOrd="1" destOrd="0" presId="urn:microsoft.com/office/officeart/2005/8/layout/process4"/>
    <dgm:cxn modelId="{5107331B-3A1D-4EF9-8CAE-B15C9F144C06}" type="presParOf" srcId="{24F7DC11-9C83-421E-8161-7CD8E80580FB}" destId="{64B4CD01-0B4B-4C34-9F0A-C9BA85C46ACF}" srcOrd="2" destOrd="0" presId="urn:microsoft.com/office/officeart/2005/8/layout/process4"/>
    <dgm:cxn modelId="{0210CE72-B304-4DFB-A02E-D4D1A64E64CE}" type="presParOf" srcId="{64B4CD01-0B4B-4C34-9F0A-C9BA85C46ACF}" destId="{6F284C22-B4FC-40C5-B018-8C2A380D8737}" srcOrd="0" destOrd="0" presId="urn:microsoft.com/office/officeart/2005/8/layout/process4"/>
    <dgm:cxn modelId="{BA1CA1A3-3782-4B58-9D51-759C4E02F65F}" type="presParOf" srcId="{64B4CD01-0B4B-4C34-9F0A-C9BA85C46ACF}" destId="{EA95A053-E608-4B6E-BF99-A4CBF4590F94}" srcOrd="1" destOrd="0" presId="urn:microsoft.com/office/officeart/2005/8/layout/process4"/>
    <dgm:cxn modelId="{E9A59963-DEB7-4AC5-BDF7-AB694459711D}" type="presParOf" srcId="{64B4CD01-0B4B-4C34-9F0A-C9BA85C46ACF}" destId="{019468C9-CEE4-4202-8F2E-8E7C4F899D8E}" srcOrd="2" destOrd="0" presId="urn:microsoft.com/office/officeart/2005/8/layout/process4"/>
    <dgm:cxn modelId="{F88356D8-998C-442E-BDAB-796BD1B5B5E3}" type="presParOf" srcId="{B637EA95-7FCF-4061-A150-F8C5740D8CE5}" destId="{431AB922-16D3-4B4D-80A8-8AB84F6D4E29}" srcOrd="1" destOrd="0" presId="urn:microsoft.com/office/officeart/2005/8/layout/process4"/>
    <dgm:cxn modelId="{20DBB06B-546B-4E82-8FB7-E4A7D70E90BA}" type="presParOf" srcId="{B637EA95-7FCF-4061-A150-F8C5740D8CE5}" destId="{1A57AB4F-B55B-43EC-9D57-3260B0144D01}" srcOrd="2" destOrd="0" presId="urn:microsoft.com/office/officeart/2005/8/layout/process4"/>
    <dgm:cxn modelId="{D4A37CD5-643E-4D35-B555-77459A5F9DAF}" type="presParOf" srcId="{1A57AB4F-B55B-43EC-9D57-3260B0144D01}" destId="{57BB88CA-0600-4FFE-8E20-4803B709820B}" srcOrd="0" destOrd="0" presId="urn:microsoft.com/office/officeart/2005/8/layout/process4"/>
    <dgm:cxn modelId="{9708F686-4D0F-408F-8ED5-821CA2E58BC4}" type="presParOf" srcId="{1A57AB4F-B55B-43EC-9D57-3260B0144D01}" destId="{4E568009-FB4D-4515-9C3D-F792A793A17A}" srcOrd="1" destOrd="0" presId="urn:microsoft.com/office/officeart/2005/8/layout/process4"/>
    <dgm:cxn modelId="{D5F879ED-F6DD-4D0E-9821-4C79ADED42F7}" type="presParOf" srcId="{1A57AB4F-B55B-43EC-9D57-3260B0144D01}" destId="{9BCAE01C-6DB2-44DD-913B-AD7A2AB91719}" srcOrd="2" destOrd="0" presId="urn:microsoft.com/office/officeart/2005/8/layout/process4"/>
    <dgm:cxn modelId="{3F2DA3E8-1D39-496D-A710-3C80BAF801BC}" type="presParOf" srcId="{9BCAE01C-6DB2-44DD-913B-AD7A2AB91719}" destId="{E77D0AC7-035E-48F0-9EEF-1FBAC53C7DB6}" srcOrd="0" destOrd="0" presId="urn:microsoft.com/office/officeart/2005/8/layout/process4"/>
    <dgm:cxn modelId="{BE1D4443-1A54-4798-8203-831229B7789B}" type="presParOf" srcId="{9BCAE01C-6DB2-44DD-913B-AD7A2AB91719}" destId="{D847E45F-6703-45CE-8AC2-2DBA7D703BA5}" srcOrd="1" destOrd="0" presId="urn:microsoft.com/office/officeart/2005/8/layout/process4"/>
    <dgm:cxn modelId="{7DC1D132-AE95-4BA8-99B2-757791367492}" type="presParOf" srcId="{9BCAE01C-6DB2-44DD-913B-AD7A2AB91719}" destId="{0B80D4FF-6C8A-4FD1-9EBB-4209928B26ED}" srcOrd="2" destOrd="0" presId="urn:microsoft.com/office/officeart/2005/8/layout/process4"/>
    <dgm:cxn modelId="{6389509C-DAE5-4DDB-8BA1-F5053C7B802E}" type="presParOf" srcId="{B637EA95-7FCF-4061-A150-F8C5740D8CE5}" destId="{155F8EDA-0608-4B96-A57A-329E30478333}" srcOrd="3" destOrd="0" presId="urn:microsoft.com/office/officeart/2005/8/layout/process4"/>
    <dgm:cxn modelId="{0A8B7FC7-25FA-4CC3-992C-C9060C1C5ED4}" type="presParOf" srcId="{B637EA95-7FCF-4061-A150-F8C5740D8CE5}" destId="{88C54B8A-4BC0-4411-A765-74F53476BE6D}" srcOrd="4" destOrd="0" presId="urn:microsoft.com/office/officeart/2005/8/layout/process4"/>
    <dgm:cxn modelId="{0059AACF-6FFC-4766-9F85-A7ED404E2A01}" type="presParOf" srcId="{88C54B8A-4BC0-4411-A765-74F53476BE6D}" destId="{76404FC0-4D49-413E-9282-CFEEC8F7E527}" srcOrd="0" destOrd="0" presId="urn:microsoft.com/office/officeart/2005/8/layout/process4"/>
    <dgm:cxn modelId="{CA5DF319-318D-49A9-8FAD-21819ACF6D08}" type="presParOf" srcId="{88C54B8A-4BC0-4411-A765-74F53476BE6D}" destId="{C6945BE9-BB86-4EB4-BB38-F664046D07C5}" srcOrd="1" destOrd="0" presId="urn:microsoft.com/office/officeart/2005/8/layout/process4"/>
    <dgm:cxn modelId="{487953D4-E28C-4D5C-B9A8-586BA41EAB4D}" type="presParOf" srcId="{88C54B8A-4BC0-4411-A765-74F53476BE6D}" destId="{E991B427-B836-40C4-87FB-6C2D443054C5}" srcOrd="2" destOrd="0" presId="urn:microsoft.com/office/officeart/2005/8/layout/process4"/>
    <dgm:cxn modelId="{38AE95EA-BF5E-480D-A3EF-53D8F0B9E586}" type="presParOf" srcId="{E991B427-B836-40C4-87FB-6C2D443054C5}" destId="{2A35E19C-F75C-43F7-8614-767FFC016A6D}" srcOrd="0" destOrd="0" presId="urn:microsoft.com/office/officeart/2005/8/layout/process4"/>
    <dgm:cxn modelId="{F382772C-DC4A-49A7-830C-39233E699BDF}" type="presParOf" srcId="{E991B427-B836-40C4-87FB-6C2D443054C5}" destId="{7D1BD6CB-3096-4EBA-A4F7-4059DC772334}" srcOrd="1" destOrd="0" presId="urn:microsoft.com/office/officeart/2005/8/layout/process4"/>
    <dgm:cxn modelId="{67D84B71-DE1C-4FB4-B53B-90591E459092}" type="presParOf" srcId="{E991B427-B836-40C4-87FB-6C2D443054C5}" destId="{46C7AC78-18C9-4012-BE7A-5BCD3E3633E7}" srcOrd="2" destOrd="0" presId="urn:microsoft.com/office/officeart/2005/8/layout/process4"/>
    <dgm:cxn modelId="{36A10B1E-BBD9-45C2-B139-3C1320B28C58}" type="presParOf" srcId="{E991B427-B836-40C4-87FB-6C2D443054C5}" destId="{8FEF5C22-40FE-491E-8FF3-21192C6E9863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7 : </a:t>
          </a:r>
          <a:r>
            <a: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 veille, la capitalisation et l’innovation au service de la RSE</a:t>
          </a: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5FDB4-54F3-4BB1-A789-A291D587BEFC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Mettre en place un dispositif de veille sectorielle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et capitaliser sur les projets innovants</a:t>
          </a:r>
        </a:p>
      </dgm:t>
    </dgm:pt>
    <dgm:pt modelId="{1D26F80D-AA35-4A96-806C-886A82C22856}" type="par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7DD06-C3E6-43AF-B6CC-D5F6D1F0CF27}" type="sib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5DED5-D52B-4B33-971B-EBA7B7FFE850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Identifier et mobiliser </a:t>
          </a:r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dispositifs d’appui à l’innovation en lien avec la RSE</a:t>
          </a:r>
        </a:p>
      </dgm:t>
    </dgm:pt>
    <dgm:pt modelId="{6D9FFDE1-9C21-4A45-95F0-ADE4DF42E08A}" type="par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F4B38-735B-419D-A6A6-05021FEE55CB}" type="sib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>
        <a:solidFill>
          <a:schemeClr val="accent4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JOUR 8 : Validation du parcours de formation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82ECE-4C2B-42A7-945C-341F98E0314C}">
      <dgm:prSet phldrT="[Texte]" custT="1"/>
      <dgm:spPr/>
      <dgm:t>
        <a:bodyPr/>
        <a:lstStyle/>
        <a:p>
          <a:pPr>
            <a:lnSpc>
              <a:spcPct val="120000"/>
            </a:lnSpc>
          </a:pPr>
          <a:r>
            <a:rPr lang="fr-FR" sz="1400" b="0" dirty="0">
              <a:latin typeface="Arial" panose="020B0604020202020204" pitchFamily="34" charset="0"/>
              <a:cs typeface="Arial" panose="020B0604020202020204" pitchFamily="34" charset="0"/>
            </a:rPr>
            <a:t>Présentation d’un dossier individuel devant un jury d’experts RSE</a:t>
          </a:r>
        </a:p>
      </dgm:t>
    </dgm:pt>
    <dgm:pt modelId="{8AFB17B9-254C-49A1-A190-A48C3AD8A772}" type="par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C4086-3CD1-48BE-A3F2-952C4F1FB575}" type="sib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E1D1D-D243-4A3B-B305-8773B11BB8A2}">
      <dgm:prSet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Dresser un bilan de son parcours de formation 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et préparer la soutenance de son dossier individuel</a:t>
          </a:r>
        </a:p>
      </dgm:t>
    </dgm:pt>
    <dgm:pt modelId="{47EF0C5D-2EB4-42FF-9D4C-67CFE84DB39E}" type="parTrans" cxnId="{6996B646-D93E-49BB-BD35-966AD247D42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967E1-9327-425B-8B79-44E75B7D4F9D}" type="sibTrans" cxnId="{6996B646-D93E-49BB-BD35-966AD247D42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7328CCD0-B8CA-4094-B359-9B1646238D13}" type="pres">
      <dgm:prSet presAssocID="{5FC74967-5821-44F6-9F03-EA223582C6EF}" presName="boxAndChildren" presStyleCnt="0"/>
      <dgm:spPr/>
    </dgm:pt>
    <dgm:pt modelId="{994AD2C2-048A-4444-9C73-3F100C4E90B7}" type="pres">
      <dgm:prSet presAssocID="{5FC74967-5821-44F6-9F03-EA223582C6EF}" presName="parentTextBox" presStyleLbl="node1" presStyleIdx="0" presStyleCnt="2"/>
      <dgm:spPr/>
    </dgm:pt>
    <dgm:pt modelId="{381F2A25-C7D0-4322-8227-9ECB4F4D20BB}" type="pres">
      <dgm:prSet presAssocID="{5FC74967-5821-44F6-9F03-EA223582C6EF}" presName="entireBox" presStyleLbl="node1" presStyleIdx="0" presStyleCnt="2"/>
      <dgm:spPr/>
    </dgm:pt>
    <dgm:pt modelId="{6C3E2AC8-37DC-451A-A6E8-AF9F2CE7CC66}" type="pres">
      <dgm:prSet presAssocID="{5FC74967-5821-44F6-9F03-EA223582C6EF}" presName="descendantBox" presStyleCnt="0"/>
      <dgm:spPr/>
    </dgm:pt>
    <dgm:pt modelId="{A96FC53D-777F-4557-BF06-C0BA0F3576B7}" type="pres">
      <dgm:prSet presAssocID="{D6782ECE-4C2B-42A7-945C-341F98E0314C}" presName="childTextBox" presStyleLbl="fgAccFollowNode1" presStyleIdx="0" presStyleCnt="4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0" presStyleCnt="2"/>
      <dgm:spPr/>
    </dgm:pt>
    <dgm:pt modelId="{C6945BE9-BB86-4EB4-BB38-F664046D07C5}" type="pres">
      <dgm:prSet presAssocID="{3CB2BBA7-CEA0-4467-A6AE-A0C72C529AD8}" presName="arrow" presStyleLbl="node1" presStyleIdx="1" presStyleCnt="2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76588A47-94FD-4D10-891D-6D88BC3148B3}" type="pres">
      <dgm:prSet presAssocID="{AE45FDB4-54F3-4BB1-A789-A291D587BEFC}" presName="childTextArrow" presStyleLbl="fgAccFollowNode1" presStyleIdx="1" presStyleCnt="4">
        <dgm:presLayoutVars>
          <dgm:bulletEnabled val="1"/>
        </dgm:presLayoutVars>
      </dgm:prSet>
      <dgm:spPr/>
    </dgm:pt>
    <dgm:pt modelId="{3ACD1E5F-0781-4B18-8C0B-2F0D9FD23D37}" type="pres">
      <dgm:prSet presAssocID="{0095DED5-D52B-4B33-971B-EBA7B7FFE850}" presName="childTextArrow" presStyleLbl="fgAccFollowNode1" presStyleIdx="2" presStyleCnt="4">
        <dgm:presLayoutVars>
          <dgm:bulletEnabled val="1"/>
        </dgm:presLayoutVars>
      </dgm:prSet>
      <dgm:spPr/>
    </dgm:pt>
    <dgm:pt modelId="{BF84679C-3CDF-43F0-9F7B-DF4AA42FCF9F}" type="pres">
      <dgm:prSet presAssocID="{358E1D1D-D243-4A3B-B305-8773B11BB8A2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EEAB401-9B14-43C1-B18C-6D64F5223882}" type="presOf" srcId="{5FC74967-5821-44F6-9F03-EA223582C6EF}" destId="{994AD2C2-048A-4444-9C73-3F100C4E90B7}" srcOrd="0" destOrd="0" presId="urn:microsoft.com/office/officeart/2005/8/layout/process4"/>
    <dgm:cxn modelId="{788E041F-01F1-41CA-A532-41290CC3BB36}" type="presOf" srcId="{3CB2BBA7-CEA0-4467-A6AE-A0C72C529AD8}" destId="{C6945BE9-BB86-4EB4-BB38-F664046D07C5}" srcOrd="1" destOrd="0" presId="urn:microsoft.com/office/officeart/2005/8/layout/process4"/>
    <dgm:cxn modelId="{E3C3D83D-3977-4D83-9351-72D5792BE766}" type="presOf" srcId="{0095DED5-D52B-4B33-971B-EBA7B7FFE850}" destId="{3ACD1E5F-0781-4B18-8C0B-2F0D9FD23D37}" srcOrd="0" destOrd="0" presId="urn:microsoft.com/office/officeart/2005/8/layout/process4"/>
    <dgm:cxn modelId="{436E7B43-9702-4EED-B2E1-08C67AE4606B}" type="presOf" srcId="{3CB2BBA7-CEA0-4467-A6AE-A0C72C529AD8}" destId="{76404FC0-4D49-413E-9282-CFEEC8F7E527}" srcOrd="0" destOrd="0" presId="urn:microsoft.com/office/officeart/2005/8/layout/process4"/>
    <dgm:cxn modelId="{6996B646-D93E-49BB-BD35-966AD247D426}" srcId="{3CB2BBA7-CEA0-4467-A6AE-A0C72C529AD8}" destId="{358E1D1D-D243-4A3B-B305-8773B11BB8A2}" srcOrd="2" destOrd="0" parTransId="{47EF0C5D-2EB4-42FF-9D4C-67CFE84DB39E}" sibTransId="{8AB967E1-9327-425B-8B79-44E75B7D4F9D}"/>
    <dgm:cxn modelId="{F877824D-2C11-4822-BC49-54A2BCB949A9}" srcId="{5FC74967-5821-44F6-9F03-EA223582C6EF}" destId="{D6782ECE-4C2B-42A7-945C-341F98E0314C}" srcOrd="0" destOrd="0" parTransId="{8AFB17B9-254C-49A1-A190-A48C3AD8A772}" sibTransId="{4A0C4086-3CD1-48BE-A3F2-952C4F1FB575}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252D0694-B723-46D4-9125-25B32AAEEED8}" type="presOf" srcId="{AE45FDB4-54F3-4BB1-A789-A291D587BEFC}" destId="{76588A47-94FD-4D10-891D-6D88BC3148B3}" srcOrd="0" destOrd="0" presId="urn:microsoft.com/office/officeart/2005/8/layout/process4"/>
    <dgm:cxn modelId="{01785FB0-0105-4C27-BED5-FDEC3AF3F3F6}" srcId="{3CB2BBA7-CEA0-4467-A6AE-A0C72C529AD8}" destId="{0095DED5-D52B-4B33-971B-EBA7B7FFE850}" srcOrd="1" destOrd="0" parTransId="{6D9FFDE1-9C21-4A45-95F0-ADE4DF42E08A}" sibTransId="{999F4B38-735B-419D-A6A6-05021FEE55CB}"/>
    <dgm:cxn modelId="{A49317BF-5046-41EF-8D1C-B351C95E5B97}" type="presOf" srcId="{5FC74967-5821-44F6-9F03-EA223582C6EF}" destId="{381F2A25-C7D0-4322-8227-9ECB4F4D20BB}" srcOrd="1" destOrd="0" presId="urn:microsoft.com/office/officeart/2005/8/layout/process4"/>
    <dgm:cxn modelId="{9D34D7CB-A949-4605-BE76-129FAD29CB72}" srcId="{3CB2BBA7-CEA0-4467-A6AE-A0C72C529AD8}" destId="{AE45FDB4-54F3-4BB1-A789-A291D587BEFC}" srcOrd="0" destOrd="0" parTransId="{1D26F80D-AA35-4A96-806C-886A82C22856}" sibTransId="{6AF7DD06-C3E6-43AF-B6CC-D5F6D1F0CF27}"/>
    <dgm:cxn modelId="{50D8A2CE-A1F8-465F-90D3-FB7FF2E9AB82}" type="presOf" srcId="{358E1D1D-D243-4A3B-B305-8773B11BB8A2}" destId="{BF84679C-3CDF-43F0-9F7B-DF4AA42FCF9F}" srcOrd="0" destOrd="0" presId="urn:microsoft.com/office/officeart/2005/8/layout/process4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BEF1E1FC-D034-40C8-9896-BB30E2EAF7E1}" type="presOf" srcId="{D6782ECE-4C2B-42A7-945C-341F98E0314C}" destId="{A96FC53D-777F-4557-BF06-C0BA0F3576B7}" srcOrd="0" destOrd="0" presId="urn:microsoft.com/office/officeart/2005/8/layout/process4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0D785A0A-4ED3-4D13-AB9A-5E414277F366}" type="presParOf" srcId="{B637EA95-7FCF-4061-A150-F8C5740D8CE5}" destId="{7328CCD0-B8CA-4094-B359-9B1646238D13}" srcOrd="0" destOrd="0" presId="urn:microsoft.com/office/officeart/2005/8/layout/process4"/>
    <dgm:cxn modelId="{D60F5AB2-B661-490D-9990-E8DAD93D54C7}" type="presParOf" srcId="{7328CCD0-B8CA-4094-B359-9B1646238D13}" destId="{994AD2C2-048A-4444-9C73-3F100C4E90B7}" srcOrd="0" destOrd="0" presId="urn:microsoft.com/office/officeart/2005/8/layout/process4"/>
    <dgm:cxn modelId="{7497A55D-9EC0-4B87-8331-8C617D63C222}" type="presParOf" srcId="{7328CCD0-B8CA-4094-B359-9B1646238D13}" destId="{381F2A25-C7D0-4322-8227-9ECB4F4D20BB}" srcOrd="1" destOrd="0" presId="urn:microsoft.com/office/officeart/2005/8/layout/process4"/>
    <dgm:cxn modelId="{7C63D33D-FB77-44E8-8D55-C357953A755C}" type="presParOf" srcId="{7328CCD0-B8CA-4094-B359-9B1646238D13}" destId="{6C3E2AC8-37DC-451A-A6E8-AF9F2CE7CC66}" srcOrd="2" destOrd="0" presId="urn:microsoft.com/office/officeart/2005/8/layout/process4"/>
    <dgm:cxn modelId="{077856A4-D599-4C1D-8855-C1FF3A104AB6}" type="presParOf" srcId="{6C3E2AC8-37DC-451A-A6E8-AF9F2CE7CC66}" destId="{A96FC53D-777F-4557-BF06-C0BA0F3576B7}" srcOrd="0" destOrd="0" presId="urn:microsoft.com/office/officeart/2005/8/layout/process4"/>
    <dgm:cxn modelId="{6389509C-DAE5-4DDB-8BA1-F5053C7B802E}" type="presParOf" srcId="{B637EA95-7FCF-4061-A150-F8C5740D8CE5}" destId="{155F8EDA-0608-4B96-A57A-329E30478333}" srcOrd="1" destOrd="0" presId="urn:microsoft.com/office/officeart/2005/8/layout/process4"/>
    <dgm:cxn modelId="{0A8B7FC7-25FA-4CC3-992C-C9060C1C5ED4}" type="presParOf" srcId="{B637EA95-7FCF-4061-A150-F8C5740D8CE5}" destId="{88C54B8A-4BC0-4411-A765-74F53476BE6D}" srcOrd="2" destOrd="0" presId="urn:microsoft.com/office/officeart/2005/8/layout/process4"/>
    <dgm:cxn modelId="{0059AACF-6FFC-4766-9F85-A7ED404E2A01}" type="presParOf" srcId="{88C54B8A-4BC0-4411-A765-74F53476BE6D}" destId="{76404FC0-4D49-413E-9282-CFEEC8F7E527}" srcOrd="0" destOrd="0" presId="urn:microsoft.com/office/officeart/2005/8/layout/process4"/>
    <dgm:cxn modelId="{CA5DF319-318D-49A9-8FAD-21819ACF6D08}" type="presParOf" srcId="{88C54B8A-4BC0-4411-A765-74F53476BE6D}" destId="{C6945BE9-BB86-4EB4-BB38-F664046D07C5}" srcOrd="1" destOrd="0" presId="urn:microsoft.com/office/officeart/2005/8/layout/process4"/>
    <dgm:cxn modelId="{487953D4-E28C-4D5C-B9A8-586BA41EAB4D}" type="presParOf" srcId="{88C54B8A-4BC0-4411-A765-74F53476BE6D}" destId="{E991B427-B836-40C4-87FB-6C2D443054C5}" srcOrd="2" destOrd="0" presId="urn:microsoft.com/office/officeart/2005/8/layout/process4"/>
    <dgm:cxn modelId="{9D0769E0-61E4-4523-9E53-5C6975D74566}" type="presParOf" srcId="{E991B427-B836-40C4-87FB-6C2D443054C5}" destId="{76588A47-94FD-4D10-891D-6D88BC3148B3}" srcOrd="0" destOrd="0" presId="urn:microsoft.com/office/officeart/2005/8/layout/process4"/>
    <dgm:cxn modelId="{42828C84-7452-4ADE-8475-06FA2315539E}" type="presParOf" srcId="{E991B427-B836-40C4-87FB-6C2D443054C5}" destId="{3ACD1E5F-0781-4B18-8C0B-2F0D9FD23D37}" srcOrd="1" destOrd="0" presId="urn:microsoft.com/office/officeart/2005/8/layout/process4"/>
    <dgm:cxn modelId="{AF6649DD-6C49-4F87-9080-157701EE7DF7}" type="presParOf" srcId="{E991B427-B836-40C4-87FB-6C2D443054C5}" destId="{BF84679C-3CDF-43F0-9F7B-DF4AA42FCF9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0CBD4-C620-441F-9213-34924A858A74}">
      <dsp:nvSpPr>
        <dsp:cNvPr id="0" name=""/>
        <dsp:cNvSpPr/>
      </dsp:nvSpPr>
      <dsp:spPr>
        <a:xfrm>
          <a:off x="2832" y="722283"/>
          <a:ext cx="2247237" cy="134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1. Identifier les principaux enjeux de la RSE dans l’habitat social</a:t>
          </a:r>
        </a:p>
      </dsp:txBody>
      <dsp:txXfrm>
        <a:off x="2832" y="722283"/>
        <a:ext cx="2247237" cy="1348342"/>
      </dsp:txXfrm>
    </dsp:sp>
    <dsp:sp modelId="{DDC6A424-E76C-481A-9A04-F521797297EF}">
      <dsp:nvSpPr>
        <dsp:cNvPr id="0" name=""/>
        <dsp:cNvSpPr/>
      </dsp:nvSpPr>
      <dsp:spPr>
        <a:xfrm>
          <a:off x="2474794" y="722283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2. Définir une stratégie RSE pour son organisme</a:t>
          </a:r>
        </a:p>
      </dsp:txBody>
      <dsp:txXfrm>
        <a:off x="2474794" y="722283"/>
        <a:ext cx="2247237" cy="1348342"/>
      </dsp:txXfrm>
    </dsp:sp>
    <dsp:sp modelId="{B71705D4-ABCE-47D8-9845-82B3900B2056}">
      <dsp:nvSpPr>
        <dsp:cNvPr id="0" name=""/>
        <dsp:cNvSpPr/>
      </dsp:nvSpPr>
      <dsp:spPr>
        <a:xfrm>
          <a:off x="4946755" y="722283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3. Acquérir les fondamentaux de la gestion de projets en lien avec la démarche RSE</a:t>
          </a:r>
        </a:p>
      </dsp:txBody>
      <dsp:txXfrm>
        <a:off x="4946755" y="722283"/>
        <a:ext cx="2247237" cy="1348342"/>
      </dsp:txXfrm>
    </dsp:sp>
    <dsp:sp modelId="{F3BE4898-8FDC-4623-B6DB-E5E61A87A075}">
      <dsp:nvSpPr>
        <dsp:cNvPr id="0" name=""/>
        <dsp:cNvSpPr/>
      </dsp:nvSpPr>
      <dsp:spPr>
        <a:xfrm>
          <a:off x="7418716" y="722283"/>
          <a:ext cx="2247237" cy="134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4. Être en capacité de mobiliser les équipes dans la démarche RSE et accompagner le changement</a:t>
          </a:r>
        </a:p>
      </dsp:txBody>
      <dsp:txXfrm>
        <a:off x="7418716" y="722283"/>
        <a:ext cx="2247237" cy="1348342"/>
      </dsp:txXfrm>
    </dsp:sp>
    <dsp:sp modelId="{717EDA0F-F817-4D53-AA20-6B9D310E220C}">
      <dsp:nvSpPr>
        <dsp:cNvPr id="0" name=""/>
        <dsp:cNvSpPr/>
      </dsp:nvSpPr>
      <dsp:spPr>
        <a:xfrm>
          <a:off x="1238813" y="2295349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5. Animer le dialogue avec ses parties prenantes externes dans le cadre de la RSE</a:t>
          </a:r>
        </a:p>
      </dsp:txBody>
      <dsp:txXfrm>
        <a:off x="1238813" y="2295349"/>
        <a:ext cx="2247237" cy="1348342"/>
      </dsp:txXfrm>
    </dsp:sp>
    <dsp:sp modelId="{8A3C9C0B-2170-462F-A9DE-20F50D0E1738}">
      <dsp:nvSpPr>
        <dsp:cNvPr id="0" name=""/>
        <dsp:cNvSpPr/>
      </dsp:nvSpPr>
      <dsp:spPr>
        <a:xfrm>
          <a:off x="3710774" y="2295349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6. Être en capacité d’évaluer sa démarche RSE</a:t>
          </a:r>
        </a:p>
      </dsp:txBody>
      <dsp:txXfrm>
        <a:off x="3710774" y="2295349"/>
        <a:ext cx="2247237" cy="1348342"/>
      </dsp:txXfrm>
    </dsp:sp>
    <dsp:sp modelId="{4948C9E1-AE34-4ABA-83F0-00264A547753}">
      <dsp:nvSpPr>
        <dsp:cNvPr id="0" name=""/>
        <dsp:cNvSpPr/>
      </dsp:nvSpPr>
      <dsp:spPr>
        <a:xfrm>
          <a:off x="6182736" y="2295349"/>
          <a:ext cx="2247237" cy="134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7. Mettre en place une veille efficace pour innover dans sa démarche et les projets mis en </a:t>
          </a:r>
          <a:r>
            <a:rPr lang="fr-FR" sz="1500" kern="1200" dirty="0" err="1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oeuvre</a:t>
          </a:r>
          <a:endParaRPr lang="fr-FR" sz="1500" strike="sngStrike" kern="1200" baseline="0" dirty="0">
            <a:solidFill>
              <a:srgbClr val="FF0000"/>
            </a:solidFill>
            <a:latin typeface="Arial" panose="020B0604020202020204" pitchFamily="34" charset="0"/>
            <a:ea typeface="Jost" pitchFamily="2" charset="0"/>
            <a:cs typeface="Arial" panose="020B0604020202020204" pitchFamily="34" charset="0"/>
          </a:endParaRPr>
        </a:p>
      </dsp:txBody>
      <dsp:txXfrm>
        <a:off x="6182736" y="2295349"/>
        <a:ext cx="2247237" cy="1348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50017-7680-4D65-9801-682A146F2401}">
      <dsp:nvSpPr>
        <dsp:cNvPr id="0" name=""/>
        <dsp:cNvSpPr/>
      </dsp:nvSpPr>
      <dsp:spPr>
        <a:xfrm>
          <a:off x="0" y="3169160"/>
          <a:ext cx="10353492" cy="1040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3 : Définir la stratégie RSE d’un bailleur social </a:t>
          </a:r>
        </a:p>
      </dsp:txBody>
      <dsp:txXfrm>
        <a:off x="0" y="3169160"/>
        <a:ext cx="10353492" cy="561702"/>
      </dsp:txXfrm>
    </dsp:sp>
    <dsp:sp modelId="{6F284C22-B4FC-40C5-B018-8C2A380D8737}">
      <dsp:nvSpPr>
        <dsp:cNvPr id="0" name=""/>
        <dsp:cNvSpPr/>
      </dsp:nvSpPr>
      <dsp:spPr>
        <a:xfrm>
          <a:off x="5055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Etre en capacité de définir, les orientations et les objectifs d’une démarche RSE</a:t>
          </a:r>
        </a:p>
      </dsp:txBody>
      <dsp:txXfrm>
        <a:off x="5055" y="3710058"/>
        <a:ext cx="3447793" cy="478487"/>
      </dsp:txXfrm>
    </dsp:sp>
    <dsp:sp modelId="{3FA908AA-290C-4687-BAC5-901B17080715}">
      <dsp:nvSpPr>
        <dsp:cNvPr id="0" name=""/>
        <dsp:cNvSpPr/>
      </dsp:nvSpPr>
      <dsp:spPr>
        <a:xfrm>
          <a:off x="3452849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Identifier et comprendre les différentes étapes </a:t>
          </a:r>
          <a:b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et modalités d’élaboration d’une stratégie RSE</a:t>
          </a:r>
        </a:p>
      </dsp:txBody>
      <dsp:txXfrm>
        <a:off x="3452849" y="3710058"/>
        <a:ext cx="3447793" cy="478487"/>
      </dsp:txXfrm>
    </dsp:sp>
    <dsp:sp modelId="{E2435DA8-CECD-4F25-A933-6805255C29E9}">
      <dsp:nvSpPr>
        <dsp:cNvPr id="0" name=""/>
        <dsp:cNvSpPr/>
      </dsp:nvSpPr>
      <dsp:spPr>
        <a:xfrm>
          <a:off x="6900642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Savoir maîtriser les outils et techniques d’autodiagnostic et d’état des lieux des pratiques</a:t>
          </a:r>
        </a:p>
      </dsp:txBody>
      <dsp:txXfrm>
        <a:off x="6900642" y="3710058"/>
        <a:ext cx="3447793" cy="478487"/>
      </dsp:txXfrm>
    </dsp:sp>
    <dsp:sp modelId="{4E568009-FB4D-4515-9C3D-F792A793A17A}">
      <dsp:nvSpPr>
        <dsp:cNvPr id="0" name=""/>
        <dsp:cNvSpPr/>
      </dsp:nvSpPr>
      <dsp:spPr>
        <a:xfrm rot="10800000">
          <a:off x="0" y="1584952"/>
          <a:ext cx="10353492" cy="1599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2 : La gestion d’un projet RSE </a:t>
          </a:r>
        </a:p>
      </dsp:txBody>
      <dsp:txXfrm rot="-10800000">
        <a:off x="0" y="1584952"/>
        <a:ext cx="10353492" cy="561533"/>
      </dsp:txXfrm>
    </dsp:sp>
    <dsp:sp modelId="{5125ACC6-F126-40D4-A1CC-4663DA592F7B}">
      <dsp:nvSpPr>
        <dsp:cNvPr id="0" name=""/>
        <dsp:cNvSpPr/>
      </dsp:nvSpPr>
      <dsp:spPr>
        <a:xfrm>
          <a:off x="0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Acquérir les fondamentaux de la gestion de projet</a:t>
          </a:r>
        </a:p>
      </dsp:txBody>
      <dsp:txXfrm>
        <a:off x="0" y="2146486"/>
        <a:ext cx="2588373" cy="478343"/>
      </dsp:txXfrm>
    </dsp:sp>
    <dsp:sp modelId="{158D78F4-1AE6-43F7-96AC-AC6EA9D2AA97}">
      <dsp:nvSpPr>
        <dsp:cNvPr id="0" name=""/>
        <dsp:cNvSpPr/>
      </dsp:nvSpPr>
      <dsp:spPr>
        <a:xfrm>
          <a:off x="2588373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Savoir structurer, organiser et piloter la démarche RSE</a:t>
          </a:r>
        </a:p>
      </dsp:txBody>
      <dsp:txXfrm>
        <a:off x="2588373" y="2146486"/>
        <a:ext cx="2588373" cy="478343"/>
      </dsp:txXfrm>
    </dsp:sp>
    <dsp:sp modelId="{BA24F6B0-7393-4A06-86CD-C8DC3347CEA9}">
      <dsp:nvSpPr>
        <dsp:cNvPr id="0" name=""/>
        <dsp:cNvSpPr/>
      </dsp:nvSpPr>
      <dsp:spPr>
        <a:xfrm>
          <a:off x="5170197" y="2146380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Identifier les parties prenantes à associer</a:t>
          </a:r>
        </a:p>
      </dsp:txBody>
      <dsp:txXfrm>
        <a:off x="5170197" y="2146380"/>
        <a:ext cx="2588373" cy="478343"/>
      </dsp:txXfrm>
    </dsp:sp>
    <dsp:sp modelId="{B0BCCE2E-7364-4073-AA92-745E00F3B5AF}">
      <dsp:nvSpPr>
        <dsp:cNvPr id="0" name=""/>
        <dsp:cNvSpPr/>
      </dsp:nvSpPr>
      <dsp:spPr>
        <a:xfrm>
          <a:off x="7765119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Comprendre comment accompagner les pilotes de projets internes</a:t>
          </a:r>
        </a:p>
      </dsp:txBody>
      <dsp:txXfrm>
        <a:off x="7765119" y="2146486"/>
        <a:ext cx="2588373" cy="478343"/>
      </dsp:txXfrm>
    </dsp:sp>
    <dsp:sp modelId="{C6945BE9-BB86-4EB4-BB38-F664046D07C5}">
      <dsp:nvSpPr>
        <dsp:cNvPr id="0" name=""/>
        <dsp:cNvSpPr/>
      </dsp:nvSpPr>
      <dsp:spPr>
        <a:xfrm rot="10800000">
          <a:off x="10767" y="744"/>
          <a:ext cx="10331956" cy="1599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1 : La RSE dans </a:t>
          </a:r>
          <a:r>
            <a:rPr lang="fr-FR" sz="1800" kern="1200">
              <a:latin typeface="Arial" panose="020B0604020202020204" pitchFamily="34" charset="0"/>
              <a:cs typeface="Arial" panose="020B0604020202020204" pitchFamily="34" charset="0"/>
            </a:rPr>
            <a:t>l’habitat social</a:t>
          </a:r>
          <a:endParaRPr lang="fr-F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10767" y="744"/>
        <a:ext cx="10331956" cy="561533"/>
      </dsp:txXfrm>
    </dsp:sp>
    <dsp:sp modelId="{76588A47-94FD-4D10-891D-6D88BC3148B3}">
      <dsp:nvSpPr>
        <dsp:cNvPr id="0" name=""/>
        <dsp:cNvSpPr/>
      </dsp:nvSpPr>
      <dsp:spPr>
        <a:xfrm>
          <a:off x="0" y="562277"/>
          <a:ext cx="5176746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Acquérir une vision d’ensemble de la RSE</a:t>
          </a:r>
        </a:p>
      </dsp:txBody>
      <dsp:txXfrm>
        <a:off x="0" y="562277"/>
        <a:ext cx="5176746" cy="478343"/>
      </dsp:txXfrm>
    </dsp:sp>
    <dsp:sp modelId="{3ACD1E5F-0781-4B18-8C0B-2F0D9FD23D37}">
      <dsp:nvSpPr>
        <dsp:cNvPr id="0" name=""/>
        <dsp:cNvSpPr/>
      </dsp:nvSpPr>
      <dsp:spPr>
        <a:xfrm>
          <a:off x="5176746" y="562277"/>
          <a:ext cx="5176746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Comprendre les enjeux de la RSE pour un bailleur social</a:t>
          </a:r>
        </a:p>
      </dsp:txBody>
      <dsp:txXfrm>
        <a:off x="5176746" y="562277"/>
        <a:ext cx="5176746" cy="478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50017-7680-4D65-9801-682A146F2401}">
      <dsp:nvSpPr>
        <dsp:cNvPr id="0" name=""/>
        <dsp:cNvSpPr/>
      </dsp:nvSpPr>
      <dsp:spPr>
        <a:xfrm>
          <a:off x="0" y="3175307"/>
          <a:ext cx="10332000" cy="10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6 : Evaluation, reporting RSE et amélioration continue</a:t>
          </a:r>
          <a:endParaRPr lang="fr-FR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75307"/>
        <a:ext cx="10332000" cy="562791"/>
      </dsp:txXfrm>
    </dsp:sp>
    <dsp:sp modelId="{6F284C22-B4FC-40C5-B018-8C2A380D8737}">
      <dsp:nvSpPr>
        <dsp:cNvPr id="0" name=""/>
        <dsp:cNvSpPr/>
      </dsp:nvSpPr>
      <dsp:spPr>
        <a:xfrm>
          <a:off x="5044" y="3717255"/>
          <a:ext cx="3440636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Identifier des outils et mettre en place un système d’évaluation de démarche RSE</a:t>
          </a:r>
        </a:p>
      </dsp:txBody>
      <dsp:txXfrm>
        <a:off x="5044" y="3717255"/>
        <a:ext cx="3440636" cy="479415"/>
      </dsp:txXfrm>
    </dsp:sp>
    <dsp:sp modelId="{EA95A053-E608-4B6E-BF99-A4CBF4590F94}">
      <dsp:nvSpPr>
        <dsp:cNvPr id="0" name=""/>
        <dsp:cNvSpPr/>
      </dsp:nvSpPr>
      <dsp:spPr>
        <a:xfrm>
          <a:off x="3445681" y="3717255"/>
          <a:ext cx="3440636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Connaître les enjeux et le cadre réglementaire </a:t>
          </a:r>
          <a:b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du reporting extra-financier chez les bailleurs sociaux</a:t>
          </a:r>
        </a:p>
      </dsp:txBody>
      <dsp:txXfrm>
        <a:off x="3445681" y="3717255"/>
        <a:ext cx="3440636" cy="479415"/>
      </dsp:txXfrm>
    </dsp:sp>
    <dsp:sp modelId="{019468C9-CEE4-4202-8F2E-8E7C4F899D8E}">
      <dsp:nvSpPr>
        <dsp:cNvPr id="0" name=""/>
        <dsp:cNvSpPr/>
      </dsp:nvSpPr>
      <dsp:spPr>
        <a:xfrm>
          <a:off x="6886318" y="3717255"/>
          <a:ext cx="3440636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Mettre en place un dispositif de reporting RSE </a:t>
          </a:r>
          <a:b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s’appuyant sur des outils de collecte, de suivi </a:t>
          </a:r>
          <a:b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et de contrôle des données</a:t>
          </a:r>
        </a:p>
      </dsp:txBody>
      <dsp:txXfrm>
        <a:off x="6886318" y="3717255"/>
        <a:ext cx="3440636" cy="479415"/>
      </dsp:txXfrm>
    </dsp:sp>
    <dsp:sp modelId="{4E568009-FB4D-4515-9C3D-F792A793A17A}">
      <dsp:nvSpPr>
        <dsp:cNvPr id="0" name=""/>
        <dsp:cNvSpPr/>
      </dsp:nvSpPr>
      <dsp:spPr>
        <a:xfrm rot="10800000">
          <a:off x="0" y="1588026"/>
          <a:ext cx="10332000" cy="16029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5 : La mobilisation des équipes autour de la RSE</a:t>
          </a:r>
        </a:p>
      </dsp:txBody>
      <dsp:txXfrm rot="-10800000">
        <a:off x="0" y="1588026"/>
        <a:ext cx="10332000" cy="562622"/>
      </dsp:txXfrm>
    </dsp:sp>
    <dsp:sp modelId="{E77D0AC7-035E-48F0-9EEF-1FBAC53C7DB6}">
      <dsp:nvSpPr>
        <dsp:cNvPr id="0" name=""/>
        <dsp:cNvSpPr/>
      </dsp:nvSpPr>
      <dsp:spPr>
        <a:xfrm>
          <a:off x="5044" y="2176664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Susciter l’adhésion au projet RSE</a:t>
          </a:r>
        </a:p>
      </dsp:txBody>
      <dsp:txXfrm>
        <a:off x="5044" y="2176664"/>
        <a:ext cx="3440636" cy="479271"/>
      </dsp:txXfrm>
    </dsp:sp>
    <dsp:sp modelId="{D847E45F-6703-45CE-8AC2-2DBA7D703BA5}">
      <dsp:nvSpPr>
        <dsp:cNvPr id="0" name=""/>
        <dsp:cNvSpPr/>
      </dsp:nvSpPr>
      <dsp:spPr>
        <a:xfrm>
          <a:off x="3445681" y="2150649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Mobiliser en interne et conduire le changement</a:t>
          </a:r>
        </a:p>
      </dsp:txBody>
      <dsp:txXfrm>
        <a:off x="3445681" y="2150649"/>
        <a:ext cx="3440636" cy="479271"/>
      </dsp:txXfrm>
    </dsp:sp>
    <dsp:sp modelId="{0B80D4FF-6C8A-4FD1-9EBB-4209928B26ED}">
      <dsp:nvSpPr>
        <dsp:cNvPr id="0" name=""/>
        <dsp:cNvSpPr/>
      </dsp:nvSpPr>
      <dsp:spPr>
        <a:xfrm>
          <a:off x="6886318" y="2150649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Associer les Instances Représentatives du Personnel dans la démarche RSE</a:t>
          </a:r>
        </a:p>
      </dsp:txBody>
      <dsp:txXfrm>
        <a:off x="6886318" y="2150649"/>
        <a:ext cx="3440636" cy="479271"/>
      </dsp:txXfrm>
    </dsp:sp>
    <dsp:sp modelId="{C6945BE9-BB86-4EB4-BB38-F664046D07C5}">
      <dsp:nvSpPr>
        <dsp:cNvPr id="0" name=""/>
        <dsp:cNvSpPr/>
      </dsp:nvSpPr>
      <dsp:spPr>
        <a:xfrm rot="10800000">
          <a:off x="0" y="0"/>
          <a:ext cx="10332000" cy="16029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4 : La relation aux parties prenantes</a:t>
          </a:r>
        </a:p>
      </dsp:txBody>
      <dsp:txXfrm rot="-10800000">
        <a:off x="0" y="0"/>
        <a:ext cx="10332000" cy="562622"/>
      </dsp:txXfrm>
    </dsp:sp>
    <dsp:sp modelId="{2A35E19C-F75C-43F7-8614-767FFC016A6D}">
      <dsp:nvSpPr>
        <dsp:cNvPr id="0" name=""/>
        <dsp:cNvSpPr/>
      </dsp:nvSpPr>
      <dsp:spPr>
        <a:xfrm>
          <a:off x="0" y="563368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Animer le dialogue avec l’ensemble des parties prenantes internes et externes</a:t>
          </a:r>
        </a:p>
      </dsp:txBody>
      <dsp:txXfrm>
        <a:off x="0" y="563368"/>
        <a:ext cx="2583000" cy="479271"/>
      </dsp:txXfrm>
    </dsp:sp>
    <dsp:sp modelId="{7D1BD6CB-3096-4EBA-A4F7-4059DC772334}">
      <dsp:nvSpPr>
        <dsp:cNvPr id="0" name=""/>
        <dsp:cNvSpPr/>
      </dsp:nvSpPr>
      <dsp:spPr>
        <a:xfrm>
          <a:off x="2583000" y="563368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Arial" panose="020B0604020202020204" pitchFamily="34" charset="0"/>
              <a:cs typeface="Arial" panose="020B0604020202020204" pitchFamily="34" charset="0"/>
            </a:rPr>
            <a:t>Mobiliser et coconstruire </a:t>
          </a:r>
          <a:br>
            <a:rPr lang="fr-FR" sz="1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000" kern="1200">
              <a:latin typeface="Arial" panose="020B0604020202020204" pitchFamily="34" charset="0"/>
              <a:cs typeface="Arial" panose="020B0604020202020204" pitchFamily="34" charset="0"/>
            </a:rPr>
            <a:t>avec ses parties prenantes</a:t>
          </a:r>
          <a:endParaRPr lang="fr-F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3000" y="563368"/>
        <a:ext cx="2583000" cy="479271"/>
      </dsp:txXfrm>
    </dsp:sp>
    <dsp:sp modelId="{46C7AC78-18C9-4012-BE7A-5BCD3E3633E7}">
      <dsp:nvSpPr>
        <dsp:cNvPr id="0" name=""/>
        <dsp:cNvSpPr/>
      </dsp:nvSpPr>
      <dsp:spPr>
        <a:xfrm>
          <a:off x="5166000" y="563368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Arial" panose="020B0604020202020204" pitchFamily="34" charset="0"/>
              <a:cs typeface="Arial" panose="020B0604020202020204" pitchFamily="34" charset="0"/>
            </a:rPr>
            <a:t>Comprendre les enjeux du rendre compte</a:t>
          </a:r>
          <a:endParaRPr lang="fr-F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6000" y="563368"/>
        <a:ext cx="2583000" cy="479271"/>
      </dsp:txXfrm>
    </dsp:sp>
    <dsp:sp modelId="{8FEF5C22-40FE-491E-8FF3-21192C6E9863}">
      <dsp:nvSpPr>
        <dsp:cNvPr id="0" name=""/>
        <dsp:cNvSpPr/>
      </dsp:nvSpPr>
      <dsp:spPr>
        <a:xfrm>
          <a:off x="7749000" y="563368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Élaborer un rapport annuel RSE </a:t>
          </a:r>
          <a:b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ou un rapport d’activité responsable</a:t>
          </a:r>
        </a:p>
      </dsp:txBody>
      <dsp:txXfrm>
        <a:off x="7749000" y="563368"/>
        <a:ext cx="2583000" cy="479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F2A25-C7D0-4322-8227-9ECB4F4D20BB}">
      <dsp:nvSpPr>
        <dsp:cNvPr id="0" name=""/>
        <dsp:cNvSpPr/>
      </dsp:nvSpPr>
      <dsp:spPr>
        <a:xfrm>
          <a:off x="0" y="1668834"/>
          <a:ext cx="10332000" cy="10949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JOUR 8 : Validation du parcours de formation</a:t>
          </a:r>
        </a:p>
      </dsp:txBody>
      <dsp:txXfrm>
        <a:off x="0" y="1668834"/>
        <a:ext cx="10332000" cy="591265"/>
      </dsp:txXfrm>
    </dsp:sp>
    <dsp:sp modelId="{A96FC53D-777F-4557-BF06-C0BA0F3576B7}">
      <dsp:nvSpPr>
        <dsp:cNvPr id="0" name=""/>
        <dsp:cNvSpPr/>
      </dsp:nvSpPr>
      <dsp:spPr>
        <a:xfrm>
          <a:off x="0" y="2238200"/>
          <a:ext cx="10332000" cy="503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Arial" panose="020B0604020202020204" pitchFamily="34" charset="0"/>
              <a:cs typeface="Arial" panose="020B0604020202020204" pitchFamily="34" charset="0"/>
            </a:rPr>
            <a:t>Présentation d’un dossier individuel devant un jury d’experts RSE</a:t>
          </a:r>
        </a:p>
      </dsp:txBody>
      <dsp:txXfrm>
        <a:off x="0" y="2238200"/>
        <a:ext cx="10332000" cy="503670"/>
      </dsp:txXfrm>
    </dsp:sp>
    <dsp:sp modelId="{C6945BE9-BB86-4EB4-BB38-F664046D07C5}">
      <dsp:nvSpPr>
        <dsp:cNvPr id="0" name=""/>
        <dsp:cNvSpPr/>
      </dsp:nvSpPr>
      <dsp:spPr>
        <a:xfrm rot="10800000">
          <a:off x="0" y="1246"/>
          <a:ext cx="10332000" cy="16840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JOUR 7 : </a:t>
          </a:r>
          <a:r>
            <a:rPr lang="fr-FR" sz="1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 veille, la capitalisation et l’innovation au service de la RSE</a:t>
          </a:r>
        </a:p>
      </dsp:txBody>
      <dsp:txXfrm rot="-10800000">
        <a:off x="0" y="1246"/>
        <a:ext cx="10332000" cy="591088"/>
      </dsp:txXfrm>
    </dsp:sp>
    <dsp:sp modelId="{76588A47-94FD-4D10-891D-6D88BC3148B3}">
      <dsp:nvSpPr>
        <dsp:cNvPr id="0" name=""/>
        <dsp:cNvSpPr/>
      </dsp:nvSpPr>
      <dsp:spPr>
        <a:xfrm>
          <a:off x="5044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Mettre en place un dispositif de veille sectorielle</a:t>
          </a:r>
          <a:b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et capitaliser sur les projets innovants</a:t>
          </a:r>
        </a:p>
      </dsp:txBody>
      <dsp:txXfrm>
        <a:off x="5044" y="592334"/>
        <a:ext cx="3440636" cy="503519"/>
      </dsp:txXfrm>
    </dsp:sp>
    <dsp:sp modelId="{3ACD1E5F-0781-4B18-8C0B-2F0D9FD23D37}">
      <dsp:nvSpPr>
        <dsp:cNvPr id="0" name=""/>
        <dsp:cNvSpPr/>
      </dsp:nvSpPr>
      <dsp:spPr>
        <a:xfrm>
          <a:off x="3445681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Identifier et mobiliser </a:t>
          </a:r>
          <a:r>
            <a:rPr lang="fr-FR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dispositifs d’appui à l’innovation en lien avec la RSE</a:t>
          </a:r>
        </a:p>
      </dsp:txBody>
      <dsp:txXfrm>
        <a:off x="3445681" y="592334"/>
        <a:ext cx="3440636" cy="503519"/>
      </dsp:txXfrm>
    </dsp:sp>
    <dsp:sp modelId="{BF84679C-3CDF-43F0-9F7B-DF4AA42FCF9F}">
      <dsp:nvSpPr>
        <dsp:cNvPr id="0" name=""/>
        <dsp:cNvSpPr/>
      </dsp:nvSpPr>
      <dsp:spPr>
        <a:xfrm>
          <a:off x="6886318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Dresser un bilan de son parcours de formation </a:t>
          </a:r>
          <a:b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et préparer la soutenance de son dossier individuel</a:t>
          </a:r>
        </a:p>
      </dsp:txBody>
      <dsp:txXfrm>
        <a:off x="6886318" y="592334"/>
        <a:ext cx="3440636" cy="503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9096-7DA8-4F3A-BFCD-F42C0323D326}" type="datetimeFigureOut">
              <a:rPr lang="fr-FR" smtClean="0"/>
              <a:t>19/01/2024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58DB7-1587-4BB7-9416-568F8EBF6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2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delcoop.fr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delcoop.f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19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4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00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07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60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3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4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6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73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51ECACFC-6AB9-41E2-B00B-B72FE6509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9" b="9216"/>
          <a:stretch>
            <a:fillRect/>
          </a:stretch>
        </p:blipFill>
        <p:spPr bwMode="auto">
          <a:xfrm>
            <a:off x="0" y="3105150"/>
            <a:ext cx="3775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5437DD02-6248-46CB-B772-EB908CA15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27180"/>
          <a:stretch>
            <a:fillRect/>
          </a:stretch>
        </p:blipFill>
        <p:spPr bwMode="auto">
          <a:xfrm>
            <a:off x="8725146" y="0"/>
            <a:ext cx="3473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7DF1C4C4-2641-428A-BC9F-532FD8D4C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23831"/>
            <a:ext cx="197326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CE82C44-D84D-4131-9B5B-D07B41DF5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347">
            <a:off x="9685338" y="2247831"/>
            <a:ext cx="5207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D66643-2443-4DF0-AAB3-364EA2580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55575"/>
            <a:ext cx="31353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8BAB5FC2-7614-4183-AF1F-A21C708D3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651" y="3941270"/>
            <a:ext cx="8719011" cy="1389611"/>
          </a:xfrm>
        </p:spPr>
        <p:txBody>
          <a:bodyPr>
            <a:normAutofit/>
          </a:bodyPr>
          <a:lstStyle>
            <a:lvl1pPr marL="0" indent="0" algn="l" defTabSz="457200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fr-FR" sz="2000" kern="1200" dirty="0">
                <a:solidFill>
                  <a:srgbClr val="58595B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48B43F5-A3EC-4CC5-ACF0-DF4974EA4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1" y="2154773"/>
            <a:ext cx="871901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 lang="fr-FR" sz="2800" kern="1200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2711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51ECACFC-6AB9-41E2-B00B-B72FE6509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9" b="9216"/>
          <a:stretch>
            <a:fillRect/>
          </a:stretch>
        </p:blipFill>
        <p:spPr bwMode="auto">
          <a:xfrm>
            <a:off x="0" y="3105150"/>
            <a:ext cx="3775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5437DD02-6248-46CB-B772-EB908CA15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27180"/>
          <a:stretch>
            <a:fillRect/>
          </a:stretch>
        </p:blipFill>
        <p:spPr bwMode="auto">
          <a:xfrm>
            <a:off x="8718550" y="390"/>
            <a:ext cx="3473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7DF1C4C4-2641-428A-BC9F-532FD8D4C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23831"/>
            <a:ext cx="197326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CE82C44-D84D-4131-9B5B-D07B41DF5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347">
            <a:off x="9685338" y="2247831"/>
            <a:ext cx="5207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4B74EA-67A3-498E-B9BE-603CB5FEA95C}"/>
              </a:ext>
            </a:extLst>
          </p:cNvPr>
          <p:cNvSpPr/>
          <p:nvPr userDrawn="1"/>
        </p:nvSpPr>
        <p:spPr>
          <a:xfrm>
            <a:off x="5217126" y="4880674"/>
            <a:ext cx="6303273" cy="1299016"/>
          </a:xfrm>
          <a:prstGeom prst="roundRect">
            <a:avLst>
              <a:gd name="adj" fmla="val 15514"/>
            </a:avLst>
          </a:prstGeom>
          <a:solidFill>
            <a:srgbClr val="F58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473048" lvl="1" indent="0" defTabSz="473048">
              <a:lnSpc>
                <a:spcPct val="120000"/>
              </a:lnSpc>
              <a:defRPr/>
            </a:pP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Helvetica (T1) Medium Condensed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Développement de l’habitat et coopération (DEL&amp;COOP’)</a:t>
            </a: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154 boulevard Haussmann 75008 Paris</a:t>
            </a: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Tél : 01 56 08 54 23 </a:t>
            </a:r>
            <a:endParaRPr lang="fr-FR" sz="1089" dirty="0">
              <a:solidFill>
                <a:schemeClr val="bg1"/>
              </a:solidFill>
              <a:latin typeface="Jost" pitchFamily="2" charset="0"/>
              <a:ea typeface="Jost" pitchFamily="2" charset="0"/>
              <a:cs typeface="Minion Pro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Mail : </a:t>
            </a: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  <a:hlinkClick r:id="rId6"/>
              </a:rPr>
              <a:t>formation@delcoop.fr</a:t>
            </a: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Helvetica (T1) Medium Condensed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Bold Condensed"/>
                <a:hlinkClick r:id="rId7"/>
              </a:rPr>
              <a:t>www.delcoop.fr</a:t>
            </a: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Minion Pro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26C574-1130-4B40-A731-C0684F6DB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152" y="1876815"/>
            <a:ext cx="8719011" cy="11228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sz="2800" kern="1200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72F35FEB-7202-4A90-8C47-054CE5593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152" y="3145438"/>
            <a:ext cx="8719011" cy="906370"/>
          </a:xfrm>
        </p:spPr>
        <p:txBody>
          <a:bodyPr>
            <a:normAutofit/>
          </a:bodyPr>
          <a:lstStyle>
            <a:lvl1pPr marL="0" indent="0" algn="l">
              <a:buNone/>
              <a:defRPr lang="fr-FR" sz="1600" kern="1200" dirty="0">
                <a:solidFill>
                  <a:srgbClr val="58595B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60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3AA1B7-F9F8-40B1-BFCE-7A7161D8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6">
                <a:solidFill>
                  <a:srgbClr val="58595B"/>
                </a:solidFill>
                <a:latin typeface="Arial Nova Light" panose="020B0304020202020204" pitchFamily="34" charset="0"/>
                <a:ea typeface="Jost" pitchFamily="2" charset="0"/>
                <a:cs typeface="+mn-cs"/>
              </a:defRPr>
            </a:lvl1pPr>
          </a:lstStyle>
          <a:p>
            <a:pPr>
              <a:defRPr/>
            </a:pPr>
            <a:r>
              <a:rPr lang="nn-NO"/>
              <a:t>DEL&amp;COOP' | 154 Boulevard Haussmann | 75008 PARIS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63C3415-4289-49EA-AAC3-C5913D16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>
            <a:lvl1pPr algn="r" eaLnBrk="1" hangingPunct="1">
              <a:defRPr sz="816">
                <a:solidFill>
                  <a:srgbClr val="58595B"/>
                </a:solidFill>
                <a:latin typeface="Arial Nova Light" panose="020B0304020202020204" pitchFamily="34" charset="0"/>
                <a:ea typeface="Jost" pitchFamily="2" charset="0"/>
              </a:defRPr>
            </a:lvl1pPr>
          </a:lstStyle>
          <a:p>
            <a:pPr>
              <a:defRPr/>
            </a:pPr>
            <a:fld id="{395C322F-79D5-46FD-99CF-22988B1877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3DD1D9C-4ED3-4746-B213-8F7A00E47FFE}"/>
              </a:ext>
            </a:extLst>
          </p:cNvPr>
          <p:cNvSpPr/>
          <p:nvPr userDrawn="1"/>
        </p:nvSpPr>
        <p:spPr>
          <a:xfrm>
            <a:off x="77788" y="239713"/>
            <a:ext cx="9905198" cy="576262"/>
          </a:xfrm>
          <a:prstGeom prst="roundRect">
            <a:avLst>
              <a:gd name="adj" fmla="val 33584"/>
            </a:avLst>
          </a:prstGeom>
          <a:solidFill>
            <a:srgbClr val="F58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>
              <a:defRPr/>
            </a:pPr>
            <a:endParaRPr lang="fr-FR"/>
          </a:p>
        </p:txBody>
      </p:sp>
      <p:pic>
        <p:nvPicPr>
          <p:cNvPr id="12" name="Image 9">
            <a:extLst>
              <a:ext uri="{FF2B5EF4-FFF2-40B4-BE49-F238E27FC236}">
                <a16:creationId xmlns:a16="http://schemas.microsoft.com/office/drawing/2014/main" id="{48ABE4BB-82F0-4ECE-9935-AC216C5C5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/>
          <a:stretch>
            <a:fillRect/>
          </a:stretch>
        </p:blipFill>
        <p:spPr bwMode="auto">
          <a:xfrm>
            <a:off x="10152062" y="0"/>
            <a:ext cx="20399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itre 9">
            <a:extLst>
              <a:ext uri="{FF2B5EF4-FFF2-40B4-BE49-F238E27FC236}">
                <a16:creationId xmlns:a16="http://schemas.microsoft.com/office/drawing/2014/main" id="{9108F769-EA01-40E8-894A-C17D6EBC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1800"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CD3E3-08C1-4617-8962-DA1A8EB21374}"/>
              </a:ext>
            </a:extLst>
          </p:cNvPr>
          <p:cNvSpPr/>
          <p:nvPr userDrawn="1"/>
        </p:nvSpPr>
        <p:spPr>
          <a:xfrm>
            <a:off x="0" y="135374"/>
            <a:ext cx="610053" cy="80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3048">
              <a:defRPr/>
            </a:pPr>
            <a:endParaRPr lang="fr-FR" sz="1633"/>
          </a:p>
        </p:txBody>
      </p:sp>
      <p:pic>
        <p:nvPicPr>
          <p:cNvPr id="16" name="Picture 2" descr="C:\Users\climousin\Desktop\logo-HD.jpg">
            <a:extLst>
              <a:ext uri="{FF2B5EF4-FFF2-40B4-BE49-F238E27FC236}">
                <a16:creationId xmlns:a16="http://schemas.microsoft.com/office/drawing/2014/main" id="{F5AEB74E-3026-4730-8568-DAECE7B0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347" y="4784725"/>
            <a:ext cx="1219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314BB0-6A80-4015-8EFE-B40EFC27A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1875"/>
            <a:ext cx="10972800" cy="5108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01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28686D-66DE-4955-BFCF-AB417B374701}"/>
              </a:ext>
            </a:extLst>
          </p:cNvPr>
          <p:cNvSpPr txBox="1"/>
          <p:nvPr userDrawn="1"/>
        </p:nvSpPr>
        <p:spPr>
          <a:xfrm>
            <a:off x="0" y="-1"/>
            <a:ext cx="12192000" cy="1111250"/>
          </a:xfrm>
          <a:prstGeom prst="rect">
            <a:avLst/>
          </a:prstGeom>
          <a:solidFill>
            <a:srgbClr val="F58221"/>
          </a:solidFill>
        </p:spPr>
        <p:txBody>
          <a:bodyPr wrap="square" rtlCol="0">
            <a:noAutofit/>
          </a:bodyPr>
          <a:lstStyle/>
          <a:p>
            <a:pPr marL="28800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426B88-C257-46F4-8C3C-57EECFF240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7019" y="56729"/>
            <a:ext cx="9850994" cy="100430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>
                <a:latin typeface="Jost" pitchFamily="2" charset="0"/>
                <a:ea typeface="Jost" pitchFamily="2" charset="0"/>
              </a:defRPr>
            </a:lvl2pPr>
            <a:lvl3pPr marL="914400" indent="0">
              <a:buNone/>
              <a:defRPr>
                <a:latin typeface="Jost" pitchFamily="2" charset="0"/>
                <a:ea typeface="Jost" pitchFamily="2" charset="0"/>
              </a:defRPr>
            </a:lvl3pPr>
            <a:lvl4pPr marL="1371600" indent="0">
              <a:buNone/>
              <a:defRPr>
                <a:latin typeface="Jost" pitchFamily="2" charset="0"/>
                <a:ea typeface="Jost" pitchFamily="2" charset="0"/>
              </a:defRPr>
            </a:lvl4pPr>
            <a:lvl5pPr marL="1828800" indent="0">
              <a:buNone/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113C402-FDD5-49EB-95EA-93C8887C3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729"/>
            <a:ext cx="1959990" cy="10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6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64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uley@delcoop.fr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ouley@delcoop.f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ouley@delcoop.fr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EBF357A4-10A9-4EEE-8EA5-4DD203361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234" y="4770518"/>
            <a:ext cx="6094428" cy="14700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fr-FR" sz="1600" dirty="0">
                <a:solidFill>
                  <a:srgbClr val="F58221"/>
                </a:solidFill>
              </a:rPr>
              <a:t>Votre contact :</a:t>
            </a:r>
            <a:br>
              <a:rPr lang="fr-FR" sz="1600" dirty="0"/>
            </a:br>
            <a:r>
              <a:rPr lang="fr-FR" sz="1600" dirty="0"/>
              <a:t>Hélène BOULEY</a:t>
            </a:r>
            <a:br>
              <a:rPr lang="fr-FR" sz="1600" dirty="0"/>
            </a:br>
            <a:r>
              <a:rPr lang="fr-FR" sz="1600" dirty="0"/>
              <a:t>Responsable Formation et Ingénierie Pédagogique </a:t>
            </a:r>
            <a:br>
              <a:rPr lang="fr-FR" sz="1600" dirty="0"/>
            </a:br>
            <a:r>
              <a:rPr lang="fr-FR" sz="1600" dirty="0">
                <a:hlinkClick r:id="rId2"/>
              </a:rPr>
              <a:t>bouley@delcoop.fr</a:t>
            </a:r>
            <a:br>
              <a:rPr lang="fr-FR" sz="1600" dirty="0"/>
            </a:br>
            <a:r>
              <a:rPr lang="fr-FR" sz="1600" dirty="0"/>
              <a:t>06.70.21.47.24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647895-E39C-4A94-836A-49C72FDDC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1" y="2154773"/>
            <a:ext cx="8719011" cy="1470025"/>
          </a:xfrm>
        </p:spPr>
        <p:txBody>
          <a:bodyPr>
            <a:normAutofit/>
          </a:bodyPr>
          <a:lstStyle/>
          <a:p>
            <a:r>
              <a:rPr lang="fr-FR" dirty="0"/>
              <a:t>Définir, déployer et animer une démarche RSE </a:t>
            </a:r>
            <a:br>
              <a:rPr lang="fr-FR" dirty="0"/>
            </a:br>
            <a:r>
              <a:rPr lang="fr-FR" dirty="0"/>
              <a:t>dans un organisme de logement social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36093D-EE90-46E8-B69C-181711829516}"/>
              </a:ext>
            </a:extLst>
          </p:cNvPr>
          <p:cNvSpPr txBox="1"/>
          <p:nvPr/>
        </p:nvSpPr>
        <p:spPr>
          <a:xfrm>
            <a:off x="2152650" y="378335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5822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Promotion </a:t>
            </a:r>
            <a:r>
              <a:rPr lang="fr-FR" sz="2800" dirty="0">
                <a:solidFill>
                  <a:srgbClr val="F58221"/>
                </a:solidFill>
                <a:latin typeface="Jost" pitchFamily="2" charset="0"/>
                <a:ea typeface="Jost" pitchFamily="2" charset="0"/>
              </a:rPr>
              <a:t>octobre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5822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71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8727" y="1324112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❏ Madame            ❏ Monsieur</a:t>
            </a:r>
          </a:p>
          <a:p>
            <a:r>
              <a:rPr lang="fr-FR" dirty="0"/>
              <a:t>NOM:  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PRÉNOM:............................................................................................................................................................................................DATE DE NAISSANCE : 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Téléphone :……………………………………………………………Mail :……………………………………………………………………………………...........</a:t>
            </a:r>
          </a:p>
          <a:p>
            <a:r>
              <a:rPr lang="fr-FR" dirty="0"/>
              <a:t>SITUATION PROFESSIONNELLE :  </a:t>
            </a:r>
          </a:p>
          <a:p>
            <a:r>
              <a:rPr lang="fr-FR" dirty="0"/>
              <a:t>Salarié ❏      En recherche d’emploi ❏     Autre ❏   à préciser : .......................................................................................................</a:t>
            </a:r>
          </a:p>
          <a:p>
            <a:r>
              <a:rPr lang="fr-FR" dirty="0"/>
              <a:t>Employeur et poste occupé (le cas échéant) : …………………………………………………………………………………………………………………………….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3D5AB9DC-FADF-4F86-990B-3F3BED14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8727" y="3831880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Décrivez votre situation professionnelle actuelle (précisez si vous avez des missions en lien avec la RSE) :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339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8728" y="1676256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Avez-vous déjà porté, dans le cadre de vos activités professionnelles, personnelles ou de votre formation initiale, des projets en lien avec la RSE ? Si oui, lesquels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804307" y="1271158"/>
            <a:ext cx="984612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955" indent="-6350">
              <a:lnSpc>
                <a:spcPct val="110000"/>
              </a:lnSpc>
              <a:spcAft>
                <a:spcPts val="1275"/>
              </a:spcAft>
            </a:pPr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Veuillez nous joindre un CV à jour (expériences professionnelles, diplômes et formations suivies)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6893" y="4048026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Dans quelle mesure ce parcours s’inscrit-il dans vos projets professionnels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11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020" y="1478674"/>
            <a:ext cx="1185454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Qu’attendez-vous de ce parcours de formation ? 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1020" y="3771026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Votre organisme est-il engagé dans une démarche RSE ou en a-t-il le projet ? Le cas échéant, quelle est / pourrait être votre contribution à cette démarche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48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019" y="1097577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Décrivez en quelques mots les projets que vous avez été amené.e à piloter au sein de votre organisme ou dans le cadre de vos expériences passées, leur nature et leurs modalités de mise en œuvre (pilotage, outils de gestion de projet…).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1020" y="3771026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Avez-vous déjà suivi des formations en lien avec la RSE ? Le cas échéant, qu’en avez-vous retiré et que souhaitez-vous approfondir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20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654FF06A-A0F9-426C-A733-0C11BB5A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633" y="3676590"/>
            <a:ext cx="11852638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Êtes-vous en situation de handicap ? Oui ❏      Non ❏ </a:t>
            </a:r>
          </a:p>
          <a:p>
            <a:r>
              <a:rPr lang="fr-FR" dirty="0"/>
              <a:t>En cas de réponse positive, vous êtes </a:t>
            </a:r>
            <a:r>
              <a:rPr lang="fr-FR" dirty="0" err="1"/>
              <a:t>invité.e</a:t>
            </a:r>
            <a:r>
              <a:rPr lang="fr-FR" dirty="0"/>
              <a:t> à prendre contact avec Nadège Renier, coordinatrice formation: renier@delcoop.fr</a:t>
            </a:r>
          </a:p>
          <a:p>
            <a:endParaRPr lang="fr-FR" dirty="0"/>
          </a:p>
          <a:p>
            <a:r>
              <a:rPr lang="fr-FR" dirty="0"/>
              <a:t>Avez-vous un régime alimentaire particulier ? Oui ❏      Non ❏ </a:t>
            </a:r>
          </a:p>
          <a:p>
            <a:r>
              <a:rPr lang="fr-FR" dirty="0"/>
              <a:t>Si oui, préciser……………………………………………………………………………………………………………………………………………………………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8728" y="1339935"/>
            <a:ext cx="1185454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Avez-vous suivi des formations DEL&amp;COOP’ ces dernières années ? Si oui précisez lesquelles.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01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DCFCEDC3-2878-4A15-9640-540F1142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8728" y="1848768"/>
            <a:ext cx="11893401" cy="38164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58221"/>
                </a:solidFill>
              </a:rPr>
              <a:t>ENTREPRISE ou ORGANISME</a:t>
            </a:r>
          </a:p>
          <a:p>
            <a:endParaRPr lang="fr-FR" sz="1600" dirty="0">
              <a:solidFill>
                <a:srgbClr val="F58221"/>
              </a:solidFill>
            </a:endParaRPr>
          </a:p>
          <a:p>
            <a:r>
              <a:rPr lang="fr-FR" sz="1600" dirty="0"/>
              <a:t>Nom : …………………………………………………………………………………………………………………………………………………………………………………...........................</a:t>
            </a:r>
          </a:p>
          <a:p>
            <a:r>
              <a:rPr lang="fr-FR" sz="1600" dirty="0"/>
              <a:t>N° de SIRET (obligatoire) :…………………………….....................................................                                        Privé ❏     Public ❏ </a:t>
            </a:r>
          </a:p>
          <a:p>
            <a:r>
              <a:rPr lang="fr-FR" sz="1600" dirty="0"/>
              <a:t>Adresse du siège social :  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sz="1600" dirty="0"/>
              <a:t>Code postal:..................................................Ville : ..............................................................................................................................................</a:t>
            </a:r>
          </a:p>
          <a:p>
            <a:r>
              <a:rPr lang="fr-FR" sz="1600" dirty="0"/>
              <a:t>Téléphone : ………………………………………………………………………</a:t>
            </a:r>
            <a:endParaRPr lang="fr-FR" dirty="0"/>
          </a:p>
          <a:p>
            <a:endParaRPr lang="fr-FR" sz="1600" dirty="0">
              <a:solidFill>
                <a:srgbClr val="F58221"/>
              </a:solidFill>
            </a:endParaRPr>
          </a:p>
          <a:p>
            <a:r>
              <a:rPr lang="fr-FR" sz="1600" dirty="0">
                <a:solidFill>
                  <a:srgbClr val="F58221"/>
                </a:solidFill>
              </a:rPr>
              <a:t>CONTACTS</a:t>
            </a:r>
          </a:p>
          <a:p>
            <a:r>
              <a:rPr lang="fr-FR" sz="1600" dirty="0"/>
              <a:t>Responsable formation (nom, prénom) :………………………………………………………………………………………………………………………….............................</a:t>
            </a:r>
          </a:p>
          <a:p>
            <a:r>
              <a:rPr lang="fr-FR" sz="1600" dirty="0"/>
              <a:t>Téléphone :…………………………………………………………Mail :……………………………………………………………………………………………………………...................</a:t>
            </a:r>
          </a:p>
          <a:p>
            <a:r>
              <a:rPr lang="fr-FR" sz="1600" dirty="0"/>
              <a:t>Gestion administrative de la formation (nom, prénom) :………………………………………………………………………………………........................................</a:t>
            </a:r>
          </a:p>
          <a:p>
            <a:r>
              <a:rPr lang="fr-FR" sz="1600" dirty="0"/>
              <a:t>Téléphone :…………………………………………………………Mail :……………………………………………………………………………………………………………...................</a:t>
            </a:r>
          </a:p>
          <a:p>
            <a:r>
              <a:rPr lang="fr-FR" sz="1600" dirty="0"/>
              <a:t>Contact facturation (nom, prénom) :…………………………………………………………………………………………………………………………………………..................</a:t>
            </a:r>
          </a:p>
          <a:p>
            <a:r>
              <a:rPr lang="fr-FR" sz="1600" dirty="0"/>
              <a:t>Téléphone : …………………………………………………………Mail</a:t>
            </a:r>
            <a:r>
              <a:rPr lang="fr-FR" dirty="0"/>
              <a:t> : ……………………………………………………………………………………………………………..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4157" y="1355271"/>
            <a:ext cx="111850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Veuillez compléter la rubrique suivante si votre employeur finance en totalité ou en partie les frais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324583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8639AA-1AAE-4B42-8634-6B670B17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728" y="1389479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58221"/>
                </a:solidFill>
              </a:rPr>
              <a:t>PLAN DE FINANCEMENT PREVISIONNEL</a:t>
            </a:r>
          </a:p>
          <a:p>
            <a:endParaRPr lang="fr-FR" sz="1600" dirty="0">
              <a:solidFill>
                <a:schemeClr val="accent2"/>
              </a:solidFill>
            </a:endParaRPr>
          </a:p>
          <a:p>
            <a:r>
              <a:rPr lang="fr-FR" sz="1600" dirty="0"/>
              <a:t>Montant total de la formation : 4600 € TTC.</a:t>
            </a:r>
          </a:p>
          <a:p>
            <a:endParaRPr lang="fr-FR" sz="1600" dirty="0"/>
          </a:p>
          <a:p>
            <a:r>
              <a:rPr lang="fr-FR" sz="1600" dirty="0"/>
              <a:t>Financement entreprise :  Total ❏  Partiel ❏        Montant: ………………………      </a:t>
            </a:r>
          </a:p>
          <a:p>
            <a:r>
              <a:rPr lang="fr-FR" sz="1600" dirty="0"/>
              <a:t>Financement candidat :     Total ❏  Partiel ❏        Montant : ……………………</a:t>
            </a:r>
          </a:p>
          <a:p>
            <a:r>
              <a:rPr lang="fr-FR" sz="1600" dirty="0"/>
              <a:t>Organisme financeur :       Total ❏  Partiel ❏        Montant: ………………………</a:t>
            </a:r>
          </a:p>
          <a:p>
            <a:endParaRPr lang="fr-FR" sz="1600" dirty="0"/>
          </a:p>
          <a:p>
            <a:r>
              <a:rPr lang="fr-FR" sz="1600" dirty="0"/>
              <a:t>La signature apposée ci-dessous vaut acceptation des conditions générales de vente (voir pages 17 à 19).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51706"/>
              </p:ext>
            </p:extLst>
          </p:nvPr>
        </p:nvGraphicFramePr>
        <p:xfrm>
          <a:off x="1186595" y="4887102"/>
          <a:ext cx="9399994" cy="1540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9997">
                  <a:extLst>
                    <a:ext uri="{9D8B030D-6E8A-4147-A177-3AD203B41FA5}">
                      <a16:colId xmlns:a16="http://schemas.microsoft.com/office/drawing/2014/main" val="4037640957"/>
                    </a:ext>
                  </a:extLst>
                </a:gridCol>
                <a:gridCol w="4699997">
                  <a:extLst>
                    <a:ext uri="{9D8B030D-6E8A-4147-A177-3AD203B41FA5}">
                      <a16:colId xmlns:a16="http://schemas.microsoft.com/office/drawing/2014/main" val="3656809387"/>
                    </a:ext>
                  </a:extLst>
                </a:gridCol>
              </a:tblGrid>
              <a:tr h="1540974">
                <a:tc>
                  <a:txBody>
                    <a:bodyPr/>
                    <a:lstStyle/>
                    <a:p>
                      <a:pPr marL="268605" indent="-6350"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endParaRPr lang="fr-FR" sz="1800" dirty="0">
                        <a:solidFill>
                          <a:srgbClr val="18171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438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74955" indent="-6350" algn="l">
                        <a:lnSpc>
                          <a:spcPct val="110000"/>
                        </a:lnSpc>
                        <a:spcAft>
                          <a:spcPts val="1275"/>
                        </a:spcAft>
                      </a:pPr>
                      <a:endParaRPr lang="fr-FR" sz="1600" dirty="0">
                        <a:solidFill>
                          <a:srgbClr val="18171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4384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320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257441" y="4941141"/>
            <a:ext cx="4629151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Pour l’organisme (nom du signataire, date, signature et tampon)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95999" y="4941141"/>
            <a:ext cx="379141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Pour le candidat (nom, prénom, date et signature)</a:t>
            </a:r>
          </a:p>
        </p:txBody>
      </p:sp>
    </p:spTree>
    <p:extLst>
      <p:ext uri="{BB962C8B-B14F-4D97-AF65-F5344CB8AC3E}">
        <p14:creationId xmlns:p14="http://schemas.microsoft.com/office/powerpoint/2010/main" val="12868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B2AD1A83-1CDD-46E6-A706-510854D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640" y="1031875"/>
            <a:ext cx="7094720" cy="51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211F7149-9C3F-4583-8C08-DC7F53F3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38" y="1031875"/>
            <a:ext cx="7156923" cy="50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9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19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2F36092-C095-4ED8-A2BA-C186BB94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79" y="943074"/>
            <a:ext cx="7119501" cy="50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0053" y="1031875"/>
            <a:ext cx="10971894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INTRODUCTION | OBJECTIFS, PREREQUIS ET MODALITES DU PARCOURS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Objectifs</a:t>
            </a:r>
          </a:p>
          <a:p>
            <a:pPr>
              <a:lnSpc>
                <a:spcPct val="12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formation professionnalisante, dont la finalité est de permettre aux participants 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d’acquérir une vision globale  des sujets RSE pour un bailleur social grâce à des apports théoriques,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prendre en main des outils à visée opérationnelle pour être plus efficace au quotidien,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favoriser l’échange de pratiques entre pairs,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travailler à l’élaboration, l’actualisation ou la refonte de la stratégie RSE de son organisme au travers du dossier final.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Prérequis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Formation initiale Bac ou équivalent et expérience professionnelle de 2 ans minimum dans le secteur de l’habitat social. </a:t>
            </a:r>
          </a:p>
          <a:p>
            <a:pPr marL="288000" lvl="1">
              <a:lnSpc>
                <a:spcPct val="120000"/>
              </a:lnSpc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Des dérogations pourront être accordées sous certaines conditions.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Volonté d’évoluer vers des missions RSE dans son organisme ou d’accroître ses compétences dans ce domaine.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Modalités pratiques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Un parcours de 7 jours répartis sur 7 mois pour permettre aux participants de concilier activité professionnelle et formation.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Ce parcours se déroule en présentiel dans nos locaux : 154 boulevard Haussmann, bât. B, 75008 PARIS.  </a:t>
            </a:r>
          </a:p>
          <a:p>
            <a:pPr>
              <a:lnSpc>
                <a:spcPct val="12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Il pourrait être adapté et organisé totalement ou partiellement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à distance en fonction d’aléas sanitaires, climatiques, sociaux…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Horaires : 09h00-12h30 / 13h30-17h00.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 dirty="0"/>
              <a:t>DEL&amp;COOP' | 154 Boulevard Haussmann | 75008 PARIS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84DB22BF-5DD5-4683-BC41-5126B580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</p:spTree>
    <p:extLst>
      <p:ext uri="{BB962C8B-B14F-4D97-AF65-F5344CB8AC3E}">
        <p14:creationId xmlns:p14="http://schemas.microsoft.com/office/powerpoint/2010/main" val="155404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6AD7F-4613-414A-B223-E3C38AC30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416" y="1801401"/>
            <a:ext cx="8719011" cy="1122813"/>
          </a:xfrm>
        </p:spPr>
        <p:txBody>
          <a:bodyPr/>
          <a:lstStyle/>
          <a:p>
            <a:r>
              <a:rPr lang="fr-FR" dirty="0"/>
              <a:t>Votre contact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C43346-2E37-4C7A-8FC3-1BDEF6D39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416" y="2686640"/>
            <a:ext cx="8719011" cy="12897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Hélène BOULEY</a:t>
            </a:r>
            <a:b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Responsable Formation et Ingénierie Pédagogique </a:t>
            </a:r>
            <a:b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  <a:hlinkClick r:id="rId2"/>
              </a:rPr>
              <a:t>bouley@delcoop.fr</a:t>
            </a:r>
            <a:b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06.70.21.47.24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82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4A2E4265-E0B8-4F2C-A8D1-CE4052E05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9600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GÉNÉRAUX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EF95DA3-1203-4DB8-B0C4-DC4BC432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408581942"/>
              </p:ext>
            </p:extLst>
          </p:nvPr>
        </p:nvGraphicFramePr>
        <p:xfrm>
          <a:off x="1261607" y="1732674"/>
          <a:ext cx="9668787" cy="436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99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599920795"/>
              </p:ext>
            </p:extLst>
          </p:nvPr>
        </p:nvGraphicFramePr>
        <p:xfrm>
          <a:off x="919253" y="1722967"/>
          <a:ext cx="10353492" cy="421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39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9A52DDBB-948E-4A10-B314-87A62F488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708975"/>
              </p:ext>
            </p:extLst>
          </p:nvPr>
        </p:nvGraphicFramePr>
        <p:xfrm>
          <a:off x="929999" y="1722967"/>
          <a:ext cx="10332000" cy="42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36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50083862-F7E9-40E1-AF19-D4103B122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440313"/>
              </p:ext>
            </p:extLst>
          </p:nvPr>
        </p:nvGraphicFramePr>
        <p:xfrm>
          <a:off x="929999" y="1722967"/>
          <a:ext cx="10332000" cy="276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54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6"/>
            <a:ext cx="10972347" cy="51085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NOTRE EQUIPE PÉDAGOGIQUE</a:t>
            </a:r>
          </a:p>
          <a:p>
            <a:r>
              <a:rPr lang="fr-FR" dirty="0"/>
              <a:t>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3CB61BC2-E534-40C7-B643-25826991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9A657AD-78CB-907F-3433-726654B1A9A2}"/>
              </a:ext>
            </a:extLst>
          </p:cNvPr>
          <p:cNvSpPr/>
          <p:nvPr/>
        </p:nvSpPr>
        <p:spPr>
          <a:xfrm>
            <a:off x="1401505" y="3782684"/>
            <a:ext cx="5391054" cy="1862983"/>
          </a:xfrm>
          <a:prstGeom prst="roundRect">
            <a:avLst/>
          </a:prstGeom>
          <a:solidFill>
            <a:srgbClr val="F4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03446" y="1950923"/>
            <a:ext cx="125578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chemeClr val="accent1">
                    <a:lumMod val="50000"/>
                  </a:schemeClr>
                </a:solidFill>
              </a:rPr>
              <a:t>Référente pédagogique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474" y="3945477"/>
            <a:ext cx="5071116" cy="153739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B2CCBE1-6640-4730-942F-395E3ABED7E7}"/>
              </a:ext>
            </a:extLst>
          </p:cNvPr>
          <p:cNvSpPr/>
          <p:nvPr/>
        </p:nvSpPr>
        <p:spPr>
          <a:xfrm>
            <a:off x="5607595" y="1375127"/>
            <a:ext cx="5638669" cy="1963646"/>
          </a:xfrm>
          <a:prstGeom prst="roundRect">
            <a:avLst/>
          </a:prstGeom>
          <a:solidFill>
            <a:srgbClr val="F4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r="1590"/>
          <a:stretch/>
        </p:blipFill>
        <p:spPr>
          <a:xfrm>
            <a:off x="5802808" y="1488595"/>
            <a:ext cx="5238572" cy="178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5"/>
            <a:ext cx="10972348" cy="51085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CALENDRIER DU PARCOURS</a:t>
            </a:r>
          </a:p>
          <a:p>
            <a:pPr algn="ctr"/>
            <a:endParaRPr lang="fr-FR" sz="24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endParaRPr lang="fr-FR" sz="24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9B936DF-1B7B-4180-9F4E-67BEF681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599" y="3586162"/>
            <a:ext cx="10972348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VALIDATION DU PARCOURS</a:t>
            </a:r>
          </a:p>
          <a:p>
            <a:pPr algn="just"/>
            <a:endParaRPr lang="fr-FR" sz="1400" b="1" dirty="0"/>
          </a:p>
          <a:p>
            <a:pPr algn="just"/>
            <a:r>
              <a:rPr lang="fr-FR" sz="1400" u="sng" dirty="0"/>
              <a:t>Pour valider la formation, le participant  doit remplir les conditions suivantes :  </a:t>
            </a:r>
          </a:p>
          <a:p>
            <a:pPr marL="171450" indent="-171450"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cs typeface="Arial" panose="020B0604020202020204" pitchFamily="34" charset="0"/>
              </a:rPr>
              <a:t>Avoir respecté l’obligation d’assiduité (deux journées d’absence maximum autorisées) </a:t>
            </a:r>
          </a:p>
          <a:p>
            <a:pPr marL="171450" indent="-171450"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cs typeface="Arial" panose="020B0604020202020204" pitchFamily="34" charset="0"/>
              </a:rPr>
              <a:t>Avoir satisfait aux conditions de validation du parcours : dossier individuel à présenter devant un jury de professionnels à l’issue de la formation (la rédaction du dossier individuel nécessite un travail régulier en dehors des jours de formation).</a:t>
            </a:r>
            <a:endParaRPr lang="fr-FR" altLang="fr-FR" sz="1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altLang="fr-FR" sz="1400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1400" dirty="0">
                <a:cs typeface="Arial" panose="020B0604020202020204" pitchFamily="34" charset="0"/>
              </a:rPr>
              <a:t>À l’issue de la soutenance finale, DEL&amp;COOP’ déterminera si les compétences ont été acquises (ou non) et délivrera au candidat, </a:t>
            </a:r>
            <a:br>
              <a:rPr lang="fr-FR" altLang="fr-FR" sz="1400" dirty="0">
                <a:cs typeface="Arial" panose="020B0604020202020204" pitchFamily="34" charset="0"/>
              </a:rPr>
            </a:br>
            <a:r>
              <a:rPr lang="fr-FR" altLang="fr-FR" sz="1400" dirty="0">
                <a:cs typeface="Arial" panose="020B0604020202020204" pitchFamily="34" charset="0"/>
              </a:rPr>
              <a:t>le cas échéant, une attestation de réussite.</a:t>
            </a:r>
          </a:p>
          <a:p>
            <a:pPr algn="just"/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71856"/>
              </p:ext>
            </p:extLst>
          </p:nvPr>
        </p:nvGraphicFramePr>
        <p:xfrm>
          <a:off x="722495" y="1581854"/>
          <a:ext cx="10746558" cy="130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319">
                  <a:extLst>
                    <a:ext uri="{9D8B030D-6E8A-4147-A177-3AD203B41FA5}">
                      <a16:colId xmlns:a16="http://schemas.microsoft.com/office/drawing/2014/main" val="3597297586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3287723822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1786984239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208497692"/>
                    </a:ext>
                  </a:extLst>
                </a:gridCol>
                <a:gridCol w="1313496">
                  <a:extLst>
                    <a:ext uri="{9D8B030D-6E8A-4147-A177-3AD203B41FA5}">
                      <a16:colId xmlns:a16="http://schemas.microsoft.com/office/drawing/2014/main" val="2097170559"/>
                    </a:ext>
                  </a:extLst>
                </a:gridCol>
                <a:gridCol w="1329216">
                  <a:extLst>
                    <a:ext uri="{9D8B030D-6E8A-4147-A177-3AD203B41FA5}">
                      <a16:colId xmlns:a16="http://schemas.microsoft.com/office/drawing/2014/main" val="1135445925"/>
                    </a:ext>
                  </a:extLst>
                </a:gridCol>
                <a:gridCol w="1347892">
                  <a:extLst>
                    <a:ext uri="{9D8B030D-6E8A-4147-A177-3AD203B41FA5}">
                      <a16:colId xmlns:a16="http://schemas.microsoft.com/office/drawing/2014/main" val="2004340466"/>
                    </a:ext>
                  </a:extLst>
                </a:gridCol>
                <a:gridCol w="1382678">
                  <a:extLst>
                    <a:ext uri="{9D8B030D-6E8A-4147-A177-3AD203B41FA5}">
                      <a16:colId xmlns:a16="http://schemas.microsoft.com/office/drawing/2014/main" val="1414674639"/>
                    </a:ext>
                  </a:extLst>
                </a:gridCol>
              </a:tblGrid>
              <a:tr h="60794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420149"/>
                  </a:ext>
                </a:extLst>
              </a:tr>
              <a:tr h="6947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Oct.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Nov.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Déc.</a:t>
                      </a:r>
                      <a:b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Janv.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Mars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Mars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fr-F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 </a:t>
                      </a:r>
                      <a:br>
                        <a:rPr lang="fr-F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74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80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5"/>
            <a:ext cx="10972347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9B2E00E-B8AF-492A-8008-A39E3FE2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Définir, déployer et animer une démarche RSE dans un organisme de logement social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072AE96-FED1-4F04-AA4E-110068ADC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DOSSIER DE CANDIDATURE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retourner complété, signé et accompagné d’un CV à jour (incluant expériences professionnelles, diplômes et formations) par mail </a:t>
            </a:r>
            <a:b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Hélène BOULEY, Responsable Formation et Ingénierie Pédagogique</a:t>
            </a:r>
            <a:b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bouley@delcoop.fr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 limite de dépôt des dossiers de candidature :</a:t>
            </a:r>
            <a:r>
              <a:rPr kumimoji="0" lang="fr-FR" altLang="fr-FR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altLang="fr-FR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vendredi 31 mai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(sous réserve de places disponibles)</a:t>
            </a:r>
          </a:p>
        </p:txBody>
      </p:sp>
    </p:spTree>
    <p:extLst>
      <p:ext uri="{BB962C8B-B14F-4D97-AF65-F5344CB8AC3E}">
        <p14:creationId xmlns:p14="http://schemas.microsoft.com/office/powerpoint/2010/main" val="2519320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1910</Words>
  <Application>Microsoft Office PowerPoint</Application>
  <PresentationFormat>Grand écran</PresentationFormat>
  <Paragraphs>417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Nova Light</vt:lpstr>
      <vt:lpstr>Calibri</vt:lpstr>
      <vt:lpstr>Calibri Light</vt:lpstr>
      <vt:lpstr>Jost</vt:lpstr>
      <vt:lpstr>Times New Roman</vt:lpstr>
      <vt:lpstr>Verdana</vt:lpstr>
      <vt:lpstr>Wingdings</vt:lpstr>
      <vt:lpstr>Thème Office</vt:lpstr>
      <vt:lpstr>Définir, déployer et animer une démarche RSE 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Votre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BOULEY</dc:creator>
  <cp:lastModifiedBy>Tom MEOT</cp:lastModifiedBy>
  <cp:revision>133</cp:revision>
  <cp:lastPrinted>2022-01-18T09:41:12Z</cp:lastPrinted>
  <dcterms:created xsi:type="dcterms:W3CDTF">2022-01-10T10:26:00Z</dcterms:created>
  <dcterms:modified xsi:type="dcterms:W3CDTF">2024-01-19T10:54:47Z</dcterms:modified>
</cp:coreProperties>
</file>